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 id="2147483696" r:id="rId7"/>
  </p:sldMasterIdLst>
  <p:notesMasterIdLst>
    <p:notesMasterId r:id="rId21"/>
  </p:notesMasterIdLst>
  <p:sldIdLst>
    <p:sldId id="260" r:id="rId8"/>
    <p:sldId id="256" r:id="rId9"/>
    <p:sldId id="257" r:id="rId10"/>
    <p:sldId id="258" r:id="rId11"/>
    <p:sldId id="259" r:id="rId12"/>
    <p:sldId id="261" r:id="rId13"/>
    <p:sldId id="263" r:id="rId14"/>
    <p:sldId id="264" r:id="rId15"/>
    <p:sldId id="268" r:id="rId16"/>
    <p:sldId id="276" r:id="rId17"/>
    <p:sldId id="277" r:id="rId18"/>
    <p:sldId id="278" r:id="rId19"/>
    <p:sldId id="279" r:id="rId20"/>
  </p:sldIdLst>
  <p:sldSz cx="18288000" cy="10287000"/>
  <p:notesSz cx="7104063" cy="10234613"/>
  <p:embeddedFontLst>
    <p:embeddedFont>
      <p:font typeface="ADLaM Display" panose="020F0502020204030204" pitchFamily="2" charset="0"/>
      <p:regular r:id="rId22"/>
    </p:embeddedFont>
    <p:embeddedFont>
      <p:font typeface="Lato" panose="020F0502020204030203" pitchFamily="34" charset="0"/>
      <p:regular r:id="rId23"/>
      <p:bold r:id="rId24"/>
      <p:italic r:id="rId25"/>
      <p:boldItalic r:id="rId26"/>
    </p:embeddedFont>
    <p:embeddedFont>
      <p:font typeface="UKIJ Qolyazma Tuz" panose="020B0604020202020204" charset="-78"/>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67D72-FD03-8089-3013-6D9B19F2FD2B}" v="2" dt="2026-03-13T16:08:05.993"/>
    <p1510:client id="{63C36B27-E1E4-42ED-8805-8C3952D2AAE2}" v="1" dt="2026-03-13T11:56:00.561"/>
    <p1510:client id="{C43E34AA-B8DC-495E-954E-3DFB6487D675}" v="4" dt="2026-03-18T09:43:26.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08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1F7DDA9-899B-4B8F-8708-88A0D1FF1CAA}" type="datetimeFigureOut">
              <a:rPr lang="en-GB" smtClean="0"/>
              <a:t>18/03/2026</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C8AF085-939B-4591-BB86-90BD14C4F748}" type="slidenum">
              <a:rPr lang="en-GB" smtClean="0"/>
              <a:t>‹#›</a:t>
            </a:fld>
            <a:endParaRPr lang="en-GB"/>
          </a:p>
        </p:txBody>
      </p:sp>
    </p:spTree>
    <p:extLst>
      <p:ext uri="{BB962C8B-B14F-4D97-AF65-F5344CB8AC3E}">
        <p14:creationId xmlns:p14="http://schemas.microsoft.com/office/powerpoint/2010/main" val="2749853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90752">
              <a:defRPr/>
            </a:pPr>
            <a:fld id="{1482B0F5-85DF-4804-81CC-E5ADF9F21352}" type="slidenum">
              <a:rPr lang="en-GB">
                <a:solidFill>
                  <a:prstClr val="black"/>
                </a:solidFill>
                <a:latin typeface="Aptos" panose="02110004020202020204"/>
              </a:rPr>
              <a:pPr defTabSz="990752">
                <a:defRPr/>
              </a:pPr>
              <a:t>1</a:t>
            </a:fld>
            <a:endParaRPr lang="en-GB">
              <a:solidFill>
                <a:prstClr val="black"/>
              </a:solidFill>
              <a:latin typeface="Aptos" panose="02110004020202020204"/>
            </a:endParaRPr>
          </a:p>
        </p:txBody>
      </p:sp>
    </p:spTree>
    <p:extLst>
      <p:ext uri="{BB962C8B-B14F-4D97-AF65-F5344CB8AC3E}">
        <p14:creationId xmlns:p14="http://schemas.microsoft.com/office/powerpoint/2010/main" val="1433989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FA4A-3B4D-DE13-5BBF-B470D1C2655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5338F67F-03B5-0C62-D843-4635B77765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2D82DF-4FA9-3FE7-618F-3680845142A1}"/>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5" name="Footer Placeholder 4">
            <a:extLst>
              <a:ext uri="{FF2B5EF4-FFF2-40B4-BE49-F238E27FC236}">
                <a16:creationId xmlns:a16="http://schemas.microsoft.com/office/drawing/2014/main" id="{3F470058-7532-8F11-5257-80A97955A5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E57300-2A1E-3350-AD79-34C9A1BF5707}"/>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353051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E50E-102E-D0B5-3CA4-2C9B911BE2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F7A1A8-1312-47CE-0D51-D505A15FA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1E9777-45E1-EA99-98A9-9AD9D2995AF1}"/>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5" name="Footer Placeholder 4">
            <a:extLst>
              <a:ext uri="{FF2B5EF4-FFF2-40B4-BE49-F238E27FC236}">
                <a16:creationId xmlns:a16="http://schemas.microsoft.com/office/drawing/2014/main" id="{15543AB9-1D98-0B7B-B1F3-B89E52112B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7994FF-2D8C-C4BB-EA57-869B26EEBD9E}"/>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2973399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D9C2-CEF4-02A9-DF82-03B10BA5E18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401480-6B01-AEF7-61CB-6AC30BEA7599}"/>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5922C-A002-0B6D-12B2-2A53AE8CDD05}"/>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5" name="Footer Placeholder 4">
            <a:extLst>
              <a:ext uri="{FF2B5EF4-FFF2-40B4-BE49-F238E27FC236}">
                <a16:creationId xmlns:a16="http://schemas.microsoft.com/office/drawing/2014/main" id="{9A889023-9C7C-D6AD-7003-510C5059A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89449C-4EC6-0E9E-CED0-6C3BB6AB234B}"/>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3953865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4C55-E3EF-DD8D-FFD5-3873CF0F61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BBDBFF-5A7D-CC06-011F-67A7175C182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2F0FF4-65A6-44FC-9802-CD866FABA08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361920-DB4A-6678-D743-76ADCCAEEDBD}"/>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6" name="Footer Placeholder 5">
            <a:extLst>
              <a:ext uri="{FF2B5EF4-FFF2-40B4-BE49-F238E27FC236}">
                <a16:creationId xmlns:a16="http://schemas.microsoft.com/office/drawing/2014/main" id="{7755E174-2B1E-7AFD-F354-CCC6AEFDAE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1DE771-0510-55D8-39F3-015CD8E291DE}"/>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182403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CAB-96FD-D6DF-429D-339E61747AEE}"/>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88A24A-4F92-1A06-1C64-1BDA66350DF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C132E-A139-E219-FBD2-3CEB4ED82A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A1527F-2B5B-6614-7F27-90FAF61DBB7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9EE660-907D-90F2-E72F-EAFF9F79EC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44682D-DFCD-CECC-888C-F6FFE981C807}"/>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8" name="Footer Placeholder 7">
            <a:extLst>
              <a:ext uri="{FF2B5EF4-FFF2-40B4-BE49-F238E27FC236}">
                <a16:creationId xmlns:a16="http://schemas.microsoft.com/office/drawing/2014/main" id="{A68331AB-67AF-B74F-7263-28368883E1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239DFF-5DAC-4557-4B4D-3135494E4332}"/>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7493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56B4-DC9E-DBF5-DC94-8E69959DE9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D81664-3FF7-0F1E-4B45-979A55271590}"/>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4" name="Footer Placeholder 3">
            <a:extLst>
              <a:ext uri="{FF2B5EF4-FFF2-40B4-BE49-F238E27FC236}">
                <a16:creationId xmlns:a16="http://schemas.microsoft.com/office/drawing/2014/main" id="{6E5C3CE1-00B7-2D4F-C0D0-89EF0D5DD3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FC4BBE-43DA-2164-BFA1-65AF80B97090}"/>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1459178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62D2C-BDE1-7B65-F4F7-33CE21D26050}"/>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3" name="Footer Placeholder 2">
            <a:extLst>
              <a:ext uri="{FF2B5EF4-FFF2-40B4-BE49-F238E27FC236}">
                <a16:creationId xmlns:a16="http://schemas.microsoft.com/office/drawing/2014/main" id="{FBB6ABB3-66BE-CF19-F4EB-1B95172FE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C80838-2EB1-5319-6B02-A17AF5D51410}"/>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253671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3560A-7D72-4E9E-FEF5-39626270FA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2690FF-2D12-356F-BC4D-5CF4AE6229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164604-71AC-ED64-D9D1-2354C32B67C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ECC6905-EB7E-EC70-2B8F-3CC1AD22CA39}"/>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6" name="Footer Placeholder 5">
            <a:extLst>
              <a:ext uri="{FF2B5EF4-FFF2-40B4-BE49-F238E27FC236}">
                <a16:creationId xmlns:a16="http://schemas.microsoft.com/office/drawing/2014/main" id="{CE5A279E-1CA1-E21F-D7DD-65223FD17E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DB8C32-3FAE-8951-7FBC-7BBA7E8F83CD}"/>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266291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13CE-559B-BB50-AC1B-182317D8581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AE3177-9A64-B8C3-C42D-EF84FC00A34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1E594B12-7CDE-504C-D2D2-9CBD9A4BA3A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016D401-289A-EF72-9EE8-F0DB80CE28C6}"/>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6" name="Footer Placeholder 5">
            <a:extLst>
              <a:ext uri="{FF2B5EF4-FFF2-40B4-BE49-F238E27FC236}">
                <a16:creationId xmlns:a16="http://schemas.microsoft.com/office/drawing/2014/main" id="{AC55E71E-B64E-EDA0-93A0-94BCFBCA8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E7E99F-1FE1-6ACA-65F3-3D661BCEFBF9}"/>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4109100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BC03-40C0-6F79-95A1-8A816D2856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854C2D-4192-82B3-F55C-27C7F62970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3A5D57-7DC6-A8E5-7327-98037D1105D5}"/>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5" name="Footer Placeholder 4">
            <a:extLst>
              <a:ext uri="{FF2B5EF4-FFF2-40B4-BE49-F238E27FC236}">
                <a16:creationId xmlns:a16="http://schemas.microsoft.com/office/drawing/2014/main" id="{BC7A075B-702A-3279-2E13-8F64DEC3F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B416C0-6DF8-A2DF-6797-BE8C6163EA9B}"/>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405496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72B497-2ACD-12D6-9474-11929B1971E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A6AADF-F15C-ED37-3F63-FD819EE98AD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03C4E8-8572-4333-1C04-CBA5DB856D30}"/>
              </a:ext>
            </a:extLst>
          </p:cNvPr>
          <p:cNvSpPr>
            <a:spLocks noGrp="1"/>
          </p:cNvSpPr>
          <p:nvPr>
            <p:ph type="dt" sz="half" idx="10"/>
          </p:nvPr>
        </p:nvSpPr>
        <p:spPr/>
        <p:txBody>
          <a:bodyPr/>
          <a:lstStyle/>
          <a:p>
            <a:fld id="{011FF71E-2DF2-490B-B848-4B310795CF30}" type="datetimeFigureOut">
              <a:rPr lang="en-GB" smtClean="0"/>
              <a:t>18/03/2026</a:t>
            </a:fld>
            <a:endParaRPr lang="en-GB"/>
          </a:p>
        </p:txBody>
      </p:sp>
      <p:sp>
        <p:nvSpPr>
          <p:cNvPr id="5" name="Footer Placeholder 4">
            <a:extLst>
              <a:ext uri="{FF2B5EF4-FFF2-40B4-BE49-F238E27FC236}">
                <a16:creationId xmlns:a16="http://schemas.microsoft.com/office/drawing/2014/main" id="{9F18263F-9287-EE8D-095F-ED5FEFE50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0B4762-1598-478D-11E7-D16ACF0A8511}"/>
              </a:ext>
            </a:extLst>
          </p:cNvPr>
          <p:cNvSpPr>
            <a:spLocks noGrp="1"/>
          </p:cNvSpPr>
          <p:nvPr>
            <p:ph type="sldNum" sz="quarter" idx="12"/>
          </p:nvPr>
        </p:nvSpPr>
        <p:spPr/>
        <p:txBody>
          <a:bodyPr/>
          <a:lstStyle/>
          <a:p>
            <a:fld id="{62A43DA1-421A-412C-B6F8-478A9A8BE75F}" type="slidenum">
              <a:rPr lang="en-GB" smtClean="0"/>
              <a:t>‹#›</a:t>
            </a:fld>
            <a:endParaRPr lang="en-GB"/>
          </a:p>
        </p:txBody>
      </p:sp>
    </p:spTree>
    <p:extLst>
      <p:ext uri="{BB962C8B-B14F-4D97-AF65-F5344CB8AC3E}">
        <p14:creationId xmlns:p14="http://schemas.microsoft.com/office/powerpoint/2010/main" val="225971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A800-95A1-125A-3E23-E55579C154A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ED4FF5A6-839C-917F-DFCA-3CC846F66EF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860906-A6E7-DCB9-4DDC-A29FEBEC521D}"/>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5" name="Footer Placeholder 4">
            <a:extLst>
              <a:ext uri="{FF2B5EF4-FFF2-40B4-BE49-F238E27FC236}">
                <a16:creationId xmlns:a16="http://schemas.microsoft.com/office/drawing/2014/main" id="{13F40DD0-3586-C3A2-6D58-EBBE2D9ADE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453EF6-7539-E7A1-834D-BA65019424EE}"/>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3786980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CF91-67A8-080B-3CF6-095202F76D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F9001E-FD56-73D4-AA05-C92DE76771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F156BD-1AFD-6BFA-05B8-599B01D3C0DD}"/>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5" name="Footer Placeholder 4">
            <a:extLst>
              <a:ext uri="{FF2B5EF4-FFF2-40B4-BE49-F238E27FC236}">
                <a16:creationId xmlns:a16="http://schemas.microsoft.com/office/drawing/2014/main" id="{768B2E6A-7C69-6A3C-8C71-0D7D1940C0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03ADF7-F438-7AA5-7640-5EB9A073640D}"/>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2482005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4FA0-44A0-8409-D3A3-1357AABA165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A60CD8-3B1F-F8E7-169B-AECFA76EB2E5}"/>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1DD3B-D03E-A6CA-141E-5706522C017B}"/>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5" name="Footer Placeholder 4">
            <a:extLst>
              <a:ext uri="{FF2B5EF4-FFF2-40B4-BE49-F238E27FC236}">
                <a16:creationId xmlns:a16="http://schemas.microsoft.com/office/drawing/2014/main" id="{7456F1B4-C07E-5EC0-7A16-F6871A5E3D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AF3522-E19C-14C0-147D-AA2C6EF23E7B}"/>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72645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FDE0-714D-4966-CC11-9FCD2407C8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8851AD-AAC9-4B15-0AC1-16EE12BA47F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7C9A55-BD97-C39D-00AD-DCCF39A13E3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14CF6D-6815-B6A9-FA14-098FAB528EA0}"/>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6" name="Footer Placeholder 5">
            <a:extLst>
              <a:ext uri="{FF2B5EF4-FFF2-40B4-BE49-F238E27FC236}">
                <a16:creationId xmlns:a16="http://schemas.microsoft.com/office/drawing/2014/main" id="{81D6CA47-52A4-0252-A545-20BA7FC6F4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15603-1DC9-BD38-FC7C-512B446D5132}"/>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1600156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2A75-7725-9246-165F-7965B5BDE750}"/>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D2CCF3-9DB4-6820-BD21-69BD005C620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9A411-4FFC-A73B-8B29-C7CFA1FA830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5CF5C2-991B-C0AB-045F-E0626F7C606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24D7ED4-DB9C-F4EA-3ECA-4ADC0984F75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1FB82F-9597-74BB-ACA6-0669A424B6F6}"/>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8" name="Footer Placeholder 7">
            <a:extLst>
              <a:ext uri="{FF2B5EF4-FFF2-40B4-BE49-F238E27FC236}">
                <a16:creationId xmlns:a16="http://schemas.microsoft.com/office/drawing/2014/main" id="{54066596-5164-5853-388B-C2708D67D9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093A1A-3C26-E966-B738-698EB1785131}"/>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122389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C11E-B84D-DD94-4733-E2573EDBB9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072AF2-089D-B209-A744-08F7249281D0}"/>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4" name="Footer Placeholder 3">
            <a:extLst>
              <a:ext uri="{FF2B5EF4-FFF2-40B4-BE49-F238E27FC236}">
                <a16:creationId xmlns:a16="http://schemas.microsoft.com/office/drawing/2014/main" id="{218DA328-FB0D-E059-B722-F837791193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0BE041-3C01-939B-292A-453E2DC57057}"/>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1673677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C610D-70D3-68DF-E354-6F176F9CE19F}"/>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3" name="Footer Placeholder 2">
            <a:extLst>
              <a:ext uri="{FF2B5EF4-FFF2-40B4-BE49-F238E27FC236}">
                <a16:creationId xmlns:a16="http://schemas.microsoft.com/office/drawing/2014/main" id="{8A1D28DF-9978-D112-01C5-AEEF4F2E5B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CEA72E-3C8C-271E-947A-C060616AD0A1}"/>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36915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A92D-7B40-E2D2-F228-023B91E51D5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EF20C6-D536-3CD6-51AC-8B2B52FBCD0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3A9038-C7FE-5FE6-72E6-A52416E06EC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CE098D5-745B-A155-0828-B639EA83CA02}"/>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6" name="Footer Placeholder 5">
            <a:extLst>
              <a:ext uri="{FF2B5EF4-FFF2-40B4-BE49-F238E27FC236}">
                <a16:creationId xmlns:a16="http://schemas.microsoft.com/office/drawing/2014/main" id="{C9D22BEA-8EFF-5518-C923-58E33E36D1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9826CA-B5E1-EE2C-13D5-43A3AD7A0C03}"/>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2513944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783F-0BB6-654F-BB6C-50F911FDAA1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81B77E-0921-5A3E-4F5E-AEF8A8AC18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D9A957E5-9C98-39AD-6F1B-E1AFCBBBC2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560E184-F6A5-B0EA-B9A6-1F0AE3FA3EC1}"/>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6" name="Footer Placeholder 5">
            <a:extLst>
              <a:ext uri="{FF2B5EF4-FFF2-40B4-BE49-F238E27FC236}">
                <a16:creationId xmlns:a16="http://schemas.microsoft.com/office/drawing/2014/main" id="{DAAC130B-ABEB-A705-EAFE-F6F5A9487B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9A11D0-8A07-9DF6-4587-A1C437894C8C}"/>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379993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3EC9-B82D-2C4C-0F90-692CC9B0AD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46AAE3-52F9-F209-6DB8-AA85EAEE1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6282FD-71BF-13B7-D19F-4890642D8906}"/>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5" name="Footer Placeholder 4">
            <a:extLst>
              <a:ext uri="{FF2B5EF4-FFF2-40B4-BE49-F238E27FC236}">
                <a16:creationId xmlns:a16="http://schemas.microsoft.com/office/drawing/2014/main" id="{27AC5567-AB37-701F-66CB-E94D193CB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ED3FA1-B15B-C9BA-853A-6302BDB2812F}"/>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3556533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A4ECF-CBBA-5D3D-99E1-E3E9B552002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44C32B-2B60-5B87-1562-7D95730497F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64A439-53E9-89B5-A856-8D6485D7C592}"/>
              </a:ext>
            </a:extLst>
          </p:cNvPr>
          <p:cNvSpPr>
            <a:spLocks noGrp="1"/>
          </p:cNvSpPr>
          <p:nvPr>
            <p:ph type="dt" sz="half" idx="10"/>
          </p:nvPr>
        </p:nvSpPr>
        <p:spPr/>
        <p:txBody>
          <a:bodyPr/>
          <a:lstStyle/>
          <a:p>
            <a:fld id="{227ADB06-0685-4208-8BCC-A3EB7D6DDF0D}" type="datetimeFigureOut">
              <a:rPr lang="en-GB" smtClean="0"/>
              <a:t>18/03/2026</a:t>
            </a:fld>
            <a:endParaRPr lang="en-GB"/>
          </a:p>
        </p:txBody>
      </p:sp>
      <p:sp>
        <p:nvSpPr>
          <p:cNvPr id="5" name="Footer Placeholder 4">
            <a:extLst>
              <a:ext uri="{FF2B5EF4-FFF2-40B4-BE49-F238E27FC236}">
                <a16:creationId xmlns:a16="http://schemas.microsoft.com/office/drawing/2014/main" id="{4CA5EE2F-2E1F-1CAD-2EE6-2AFC1CDC0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D97789-A047-BBE5-10FB-8DDCA2245825}"/>
              </a:ext>
            </a:extLst>
          </p:cNvPr>
          <p:cNvSpPr>
            <a:spLocks noGrp="1"/>
          </p:cNvSpPr>
          <p:nvPr>
            <p:ph type="sldNum" sz="quarter" idx="12"/>
          </p:nvPr>
        </p:nvSpPr>
        <p:spPr/>
        <p:txBody>
          <a:bodyPr/>
          <a:lstStyle/>
          <a:p>
            <a:fld id="{6E60095C-DFFD-4807-8656-B732C7F90199}" type="slidenum">
              <a:rPr lang="en-GB" smtClean="0"/>
              <a:t>‹#›</a:t>
            </a:fld>
            <a:endParaRPr lang="en-GB"/>
          </a:p>
        </p:txBody>
      </p:sp>
    </p:spTree>
    <p:extLst>
      <p:ext uri="{BB962C8B-B14F-4D97-AF65-F5344CB8AC3E}">
        <p14:creationId xmlns:p14="http://schemas.microsoft.com/office/powerpoint/2010/main" val="921758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2" y="1683545"/>
            <a:ext cx="13716000" cy="3581400"/>
          </a:xfrm>
        </p:spPr>
        <p:txBody>
          <a:bodyPr anchor="b"/>
          <a:lstStyle>
            <a:lvl1pPr algn="ctr">
              <a:defRPr sz="9000"/>
            </a:lvl1pPr>
          </a:lstStyle>
          <a:p>
            <a:r>
              <a:rPr lang="en-GB"/>
              <a:t>Click to edit Master title style</a:t>
            </a:r>
            <a:endParaRPr lang="en-US"/>
          </a:p>
        </p:txBody>
      </p:sp>
      <p:sp>
        <p:nvSpPr>
          <p:cNvPr id="3" name="Subtitle 2"/>
          <p:cNvSpPr>
            <a:spLocks noGrp="1"/>
          </p:cNvSpPr>
          <p:nvPr>
            <p:ph type="subTitle" idx="1"/>
          </p:nvPr>
        </p:nvSpPr>
        <p:spPr>
          <a:xfrm>
            <a:off x="2286002" y="5403057"/>
            <a:ext cx="13716000" cy="2483643"/>
          </a:xfrm>
        </p:spPr>
        <p:txBody>
          <a:bodyPr/>
          <a:lstStyle>
            <a:lvl1pPr marL="0" indent="0" algn="ctr">
              <a:buNone/>
              <a:defRPr sz="3600"/>
            </a:lvl1pPr>
            <a:lvl2pPr marL="685769" indent="0" algn="ctr">
              <a:buNone/>
              <a:defRPr sz="3000"/>
            </a:lvl2pPr>
            <a:lvl3pPr marL="1371537" indent="0" algn="ctr">
              <a:buNone/>
              <a:defRPr sz="2700"/>
            </a:lvl3pPr>
            <a:lvl4pPr marL="2057304" indent="0" algn="ctr">
              <a:buNone/>
              <a:defRPr sz="2400"/>
            </a:lvl4pPr>
            <a:lvl5pPr marL="2743073" indent="0" algn="ctr">
              <a:buNone/>
              <a:defRPr sz="2400"/>
            </a:lvl5pPr>
            <a:lvl6pPr marL="3428841" indent="0" algn="ctr">
              <a:buNone/>
              <a:defRPr sz="2400"/>
            </a:lvl6pPr>
            <a:lvl7pPr marL="4114610" indent="0" algn="ctr">
              <a:buNone/>
              <a:defRPr sz="2400"/>
            </a:lvl7pPr>
            <a:lvl8pPr marL="4800378" indent="0" algn="ctr">
              <a:buNone/>
              <a:defRPr sz="2400"/>
            </a:lvl8pPr>
            <a:lvl9pPr marL="5486145" indent="0" algn="ctr">
              <a:buNone/>
              <a:defRPr sz="24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260270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979511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endParaRPr lang="en-US"/>
          </a:p>
        </p:txBody>
      </p:sp>
      <p:sp>
        <p:nvSpPr>
          <p:cNvPr id="3" name="Text Placeholder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769" indent="0">
              <a:buNone/>
              <a:defRPr sz="3000">
                <a:solidFill>
                  <a:schemeClr val="tx1">
                    <a:tint val="75000"/>
                  </a:schemeClr>
                </a:solidFill>
              </a:defRPr>
            </a:lvl2pPr>
            <a:lvl3pPr marL="1371537" indent="0">
              <a:buNone/>
              <a:defRPr sz="2700">
                <a:solidFill>
                  <a:schemeClr val="tx1">
                    <a:tint val="75000"/>
                  </a:schemeClr>
                </a:solidFill>
              </a:defRPr>
            </a:lvl3pPr>
            <a:lvl4pPr marL="2057304" indent="0">
              <a:buNone/>
              <a:defRPr sz="2400">
                <a:solidFill>
                  <a:schemeClr val="tx1">
                    <a:tint val="75000"/>
                  </a:schemeClr>
                </a:solidFill>
              </a:defRPr>
            </a:lvl4pPr>
            <a:lvl5pPr marL="2743073" indent="0">
              <a:buNone/>
              <a:defRPr sz="2400">
                <a:solidFill>
                  <a:schemeClr val="tx1">
                    <a:tint val="75000"/>
                  </a:schemeClr>
                </a:solidFill>
              </a:defRPr>
            </a:lvl5pPr>
            <a:lvl6pPr marL="3428841" indent="0">
              <a:buNone/>
              <a:defRPr sz="2400">
                <a:solidFill>
                  <a:schemeClr val="tx1">
                    <a:tint val="75000"/>
                  </a:schemeClr>
                </a:solidFill>
              </a:defRPr>
            </a:lvl6pPr>
            <a:lvl7pPr marL="4114610" indent="0">
              <a:buNone/>
              <a:defRPr sz="2400">
                <a:solidFill>
                  <a:schemeClr val="tx1">
                    <a:tint val="75000"/>
                  </a:schemeClr>
                </a:solidFill>
              </a:defRPr>
            </a:lvl7pPr>
            <a:lvl8pPr marL="4800378" indent="0">
              <a:buNone/>
              <a:defRPr sz="2400">
                <a:solidFill>
                  <a:schemeClr val="tx1">
                    <a:tint val="75000"/>
                  </a:schemeClr>
                </a:solidFill>
              </a:defRPr>
            </a:lvl8pPr>
            <a:lvl9pPr marL="5486145" indent="0">
              <a:buNone/>
              <a:defRPr sz="2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3925481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57302"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083725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GB"/>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769" indent="0">
              <a:buNone/>
              <a:defRPr sz="3000" b="1"/>
            </a:lvl2pPr>
            <a:lvl3pPr marL="1371537" indent="0">
              <a:buNone/>
              <a:defRPr sz="2700" b="1"/>
            </a:lvl3pPr>
            <a:lvl4pPr marL="2057304" indent="0">
              <a:buNone/>
              <a:defRPr sz="2400" b="1"/>
            </a:lvl4pPr>
            <a:lvl5pPr marL="2743073" indent="0">
              <a:buNone/>
              <a:defRPr sz="2400" b="1"/>
            </a:lvl5pPr>
            <a:lvl6pPr marL="3428841" indent="0">
              <a:buNone/>
              <a:defRPr sz="2400" b="1"/>
            </a:lvl6pPr>
            <a:lvl7pPr marL="4114610" indent="0">
              <a:buNone/>
              <a:defRPr sz="2400" b="1"/>
            </a:lvl7pPr>
            <a:lvl8pPr marL="4800378" indent="0">
              <a:buNone/>
              <a:defRPr sz="2400" b="1"/>
            </a:lvl8pPr>
            <a:lvl9pPr marL="5486145" indent="0">
              <a:buNone/>
              <a:defRPr sz="2400" b="1"/>
            </a:lvl9pPr>
          </a:lstStyle>
          <a:p>
            <a:pPr lvl="0"/>
            <a:r>
              <a:rPr lang="en-GB"/>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69" indent="0">
              <a:buNone/>
              <a:defRPr sz="3000" b="1"/>
            </a:lvl2pPr>
            <a:lvl3pPr marL="1371537" indent="0">
              <a:buNone/>
              <a:defRPr sz="2700" b="1"/>
            </a:lvl3pPr>
            <a:lvl4pPr marL="2057304" indent="0">
              <a:buNone/>
              <a:defRPr sz="2400" b="1"/>
            </a:lvl4pPr>
            <a:lvl5pPr marL="2743073" indent="0">
              <a:buNone/>
              <a:defRPr sz="2400" b="1"/>
            </a:lvl5pPr>
            <a:lvl6pPr marL="3428841" indent="0">
              <a:buNone/>
              <a:defRPr sz="2400" b="1"/>
            </a:lvl6pPr>
            <a:lvl7pPr marL="4114610" indent="0">
              <a:buNone/>
              <a:defRPr sz="2400" b="1"/>
            </a:lvl7pPr>
            <a:lvl8pPr marL="4800378" indent="0">
              <a:buNone/>
              <a:defRPr sz="2400" b="1"/>
            </a:lvl8pPr>
            <a:lvl9pPr marL="5486145" indent="0">
              <a:buNone/>
              <a:defRPr sz="2400" b="1"/>
            </a:lvl9pPr>
          </a:lstStyle>
          <a:p>
            <a:pPr lvl="0"/>
            <a:r>
              <a:rPr lang="en-GB"/>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9" name="Slide Number Placeholder 8"/>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505101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5" name="Slide Number Placeholder 4"/>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81903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188953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800"/>
            </a:lvl1pPr>
          </a:lstStyle>
          <a:p>
            <a:r>
              <a:rPr lang="en-GB"/>
              <a:t>Click to edit Master title style</a:t>
            </a:r>
            <a:endParaRPr lang="en-US"/>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259684" y="3086100"/>
            <a:ext cx="5898356" cy="5717382"/>
          </a:xfrm>
        </p:spPr>
        <p:txBody>
          <a:bodyPr/>
          <a:lstStyle>
            <a:lvl1pPr marL="0" indent="0">
              <a:buNone/>
              <a:defRPr sz="2400"/>
            </a:lvl1pPr>
            <a:lvl2pPr marL="685769" indent="0">
              <a:buNone/>
              <a:defRPr sz="2100"/>
            </a:lvl2pPr>
            <a:lvl3pPr marL="1371537" indent="0">
              <a:buNone/>
              <a:defRPr sz="1800"/>
            </a:lvl3pPr>
            <a:lvl4pPr marL="2057304" indent="0">
              <a:buNone/>
              <a:defRPr sz="1500"/>
            </a:lvl4pPr>
            <a:lvl5pPr marL="2743073" indent="0">
              <a:buNone/>
              <a:defRPr sz="1500"/>
            </a:lvl5pPr>
            <a:lvl6pPr marL="3428841" indent="0">
              <a:buNone/>
              <a:defRPr sz="1500"/>
            </a:lvl6pPr>
            <a:lvl7pPr marL="4114610" indent="0">
              <a:buNone/>
              <a:defRPr sz="1500"/>
            </a:lvl7pPr>
            <a:lvl8pPr marL="4800378" indent="0">
              <a:buNone/>
              <a:defRPr sz="1500"/>
            </a:lvl8pPr>
            <a:lvl9pPr marL="5486145"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304879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6" cy="2400300"/>
          </a:xfrm>
        </p:spPr>
        <p:txBody>
          <a:bodyPr anchor="b"/>
          <a:lstStyle>
            <a:lvl1pPr>
              <a:defRPr sz="4800"/>
            </a:lvl1pPr>
          </a:lstStyle>
          <a:p>
            <a:r>
              <a:rPr lang="en-GB"/>
              <a:t>Click to edit Master title style</a:t>
            </a:r>
            <a:endParaRPr lang="en-US"/>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69" indent="0">
              <a:buNone/>
              <a:defRPr sz="4200"/>
            </a:lvl2pPr>
            <a:lvl3pPr marL="1371537" indent="0">
              <a:buNone/>
              <a:defRPr sz="3600"/>
            </a:lvl3pPr>
            <a:lvl4pPr marL="2057304" indent="0">
              <a:buNone/>
              <a:defRPr sz="3000"/>
            </a:lvl4pPr>
            <a:lvl5pPr marL="2743073" indent="0">
              <a:buNone/>
              <a:defRPr sz="3000"/>
            </a:lvl5pPr>
            <a:lvl6pPr marL="3428841" indent="0">
              <a:buNone/>
              <a:defRPr sz="3000"/>
            </a:lvl6pPr>
            <a:lvl7pPr marL="4114610" indent="0">
              <a:buNone/>
              <a:defRPr sz="3000"/>
            </a:lvl7pPr>
            <a:lvl8pPr marL="4800378" indent="0">
              <a:buNone/>
              <a:defRPr sz="3000"/>
            </a:lvl8pPr>
            <a:lvl9pPr marL="5486145" indent="0">
              <a:buNone/>
              <a:defRPr sz="3000"/>
            </a:lvl9pPr>
          </a:lstStyle>
          <a:p>
            <a:r>
              <a:rPr lang="en-GB"/>
              <a:t>Click icon to add picture</a:t>
            </a:r>
            <a:endParaRPr lang="en-US"/>
          </a:p>
        </p:txBody>
      </p:sp>
      <p:sp>
        <p:nvSpPr>
          <p:cNvPr id="4" name="Text Placeholder 3"/>
          <p:cNvSpPr>
            <a:spLocks noGrp="1"/>
          </p:cNvSpPr>
          <p:nvPr>
            <p:ph type="body" sz="half" idx="2"/>
          </p:nvPr>
        </p:nvSpPr>
        <p:spPr>
          <a:xfrm>
            <a:off x="1259684" y="3086100"/>
            <a:ext cx="5898356" cy="5717382"/>
          </a:xfrm>
        </p:spPr>
        <p:txBody>
          <a:bodyPr/>
          <a:lstStyle>
            <a:lvl1pPr marL="0" indent="0">
              <a:buNone/>
              <a:defRPr sz="2400"/>
            </a:lvl1pPr>
            <a:lvl2pPr marL="685769" indent="0">
              <a:buNone/>
              <a:defRPr sz="2100"/>
            </a:lvl2pPr>
            <a:lvl3pPr marL="1371537" indent="0">
              <a:buNone/>
              <a:defRPr sz="1800"/>
            </a:lvl3pPr>
            <a:lvl4pPr marL="2057304" indent="0">
              <a:buNone/>
              <a:defRPr sz="1500"/>
            </a:lvl4pPr>
            <a:lvl5pPr marL="2743073" indent="0">
              <a:buNone/>
              <a:defRPr sz="1500"/>
            </a:lvl5pPr>
            <a:lvl6pPr marL="3428841" indent="0">
              <a:buNone/>
              <a:defRPr sz="1500"/>
            </a:lvl6pPr>
            <a:lvl7pPr marL="4114610" indent="0">
              <a:buNone/>
              <a:defRPr sz="1500"/>
            </a:lvl7pPr>
            <a:lvl8pPr marL="4800378" indent="0">
              <a:buNone/>
              <a:defRPr sz="1500"/>
            </a:lvl8pPr>
            <a:lvl9pPr marL="5486145"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785219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273997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1355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1F8F8-8D24-4D69-DC74-72BDA2DB2F3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562BCC-32F6-4682-E66B-9B323090FE2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A3FE70-77B6-80AD-B41B-8BBD050DFEF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011FF71E-2DF2-490B-B848-4B310795CF30}" type="datetimeFigureOut">
              <a:rPr lang="en-GB" smtClean="0"/>
              <a:t>18/03/2026</a:t>
            </a:fld>
            <a:endParaRPr lang="en-GB"/>
          </a:p>
        </p:txBody>
      </p:sp>
      <p:sp>
        <p:nvSpPr>
          <p:cNvPr id="5" name="Footer Placeholder 4">
            <a:extLst>
              <a:ext uri="{FF2B5EF4-FFF2-40B4-BE49-F238E27FC236}">
                <a16:creationId xmlns:a16="http://schemas.microsoft.com/office/drawing/2014/main" id="{62C488F6-1FA0-72DE-3931-7E73E9A84CA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63F5C4-2160-F869-5EC5-8EF69B532BD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2A43DA1-421A-412C-B6F8-478A9A8BE75F}" type="slidenum">
              <a:rPr lang="en-GB" smtClean="0"/>
              <a:t>‹#›</a:t>
            </a:fld>
            <a:endParaRPr lang="en-GB"/>
          </a:p>
        </p:txBody>
      </p:sp>
    </p:spTree>
    <p:extLst>
      <p:ext uri="{BB962C8B-B14F-4D97-AF65-F5344CB8AC3E}">
        <p14:creationId xmlns:p14="http://schemas.microsoft.com/office/powerpoint/2010/main" val="2146867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F9A75-C8E8-9E79-BCA7-FD1AD8662FA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A82AD5-3962-DC1A-8509-60E938306CD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B4144E-0545-4977-6CB8-93AC6D691FE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7ADB06-0685-4208-8BCC-A3EB7D6DDF0D}" type="datetimeFigureOut">
              <a:rPr lang="en-GB" smtClean="0"/>
              <a:t>18/03/2026</a:t>
            </a:fld>
            <a:endParaRPr lang="en-GB"/>
          </a:p>
        </p:txBody>
      </p:sp>
      <p:sp>
        <p:nvSpPr>
          <p:cNvPr id="5" name="Footer Placeholder 4">
            <a:extLst>
              <a:ext uri="{FF2B5EF4-FFF2-40B4-BE49-F238E27FC236}">
                <a16:creationId xmlns:a16="http://schemas.microsoft.com/office/drawing/2014/main" id="{DE5BC014-92E4-C998-1904-AFC68936193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6050B8A-6D03-ED46-48BC-326D513B5DA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E60095C-DFFD-4807-8656-B732C7F90199}" type="slidenum">
              <a:rPr lang="en-GB" smtClean="0"/>
              <a:t>‹#›</a:t>
            </a:fld>
            <a:endParaRPr lang="en-GB"/>
          </a:p>
        </p:txBody>
      </p:sp>
    </p:spTree>
    <p:extLst>
      <p:ext uri="{BB962C8B-B14F-4D97-AF65-F5344CB8AC3E}">
        <p14:creationId xmlns:p14="http://schemas.microsoft.com/office/powerpoint/2010/main" val="42175581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257302"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t>3/18/2026</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GB" smtClean="0"/>
              <a:t>‹#›</a:t>
            </a:fld>
            <a:endParaRPr lang="en-GB"/>
          </a:p>
        </p:txBody>
      </p:sp>
      <p:pic>
        <p:nvPicPr>
          <p:cNvPr id="7" name="Picture 6">
            <a:extLst>
              <a:ext uri="{FF2B5EF4-FFF2-40B4-BE49-F238E27FC236}">
                <a16:creationId xmlns:a16="http://schemas.microsoft.com/office/drawing/2014/main" id="{15D0A0B7-B72F-0645-9E36-A4A9FEF7E163}"/>
              </a:ext>
            </a:extLst>
          </p:cNvPr>
          <p:cNvPicPr>
            <a:picLocks noChangeAspect="1"/>
          </p:cNvPicPr>
          <p:nvPr userDrawn="1"/>
        </p:nvPicPr>
        <p:blipFill>
          <a:blip r:embed="rId13">
            <a:extLst>
              <a:ext uri="{28A0092B-C50C-407E-A947-70E740481C1C}">
                <a14:useLocalDpi xmlns:a14="http://schemas.microsoft.com/office/drawing/2010/main"/>
              </a:ext>
            </a:extLst>
          </a:blip>
          <a:srcRect/>
          <a:stretch/>
        </p:blipFill>
        <p:spPr>
          <a:xfrm>
            <a:off x="-1" y="-54871"/>
            <a:ext cx="18288002" cy="158099"/>
          </a:xfrm>
          <a:prstGeom prst="rect">
            <a:avLst/>
          </a:prstGeom>
        </p:spPr>
      </p:pic>
    </p:spTree>
    <p:extLst>
      <p:ext uri="{BB962C8B-B14F-4D97-AF65-F5344CB8AC3E}">
        <p14:creationId xmlns:p14="http://schemas.microsoft.com/office/powerpoint/2010/main" val="22714947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537" rtl="0" eaLnBrk="1" latinLnBrk="0" hangingPunct="1">
        <a:lnSpc>
          <a:spcPct val="90000"/>
        </a:lnSpc>
        <a:spcBef>
          <a:spcPct val="0"/>
        </a:spcBef>
        <a:buNone/>
        <a:defRPr sz="6600" kern="1200">
          <a:solidFill>
            <a:srgbClr val="202247"/>
          </a:solidFill>
          <a:latin typeface="Times New Roman" panose="02020603050405020304" pitchFamily="18" charset="0"/>
          <a:ea typeface="Lato" panose="020F0502020204030203" pitchFamily="34" charset="0"/>
          <a:cs typeface="Times New Roman" panose="02020603050405020304" pitchFamily="18" charset="0"/>
        </a:defRPr>
      </a:lvl1pPr>
    </p:titleStyle>
    <p:bodyStyle>
      <a:lvl1pPr marL="342884" indent="-342884" algn="l" defTabSz="1371537" rtl="0" eaLnBrk="1" latinLnBrk="0" hangingPunct="1">
        <a:lnSpc>
          <a:spcPct val="90000"/>
        </a:lnSpc>
        <a:spcBef>
          <a:spcPts val="1500"/>
        </a:spcBef>
        <a:buFont typeface="Arial" panose="020B0604020202020204" pitchFamily="34" charset="0"/>
        <a:buChar char="•"/>
        <a:defRPr sz="4200" kern="1200">
          <a:solidFill>
            <a:srgbClr val="202247"/>
          </a:solidFill>
          <a:latin typeface="Times New Roman" panose="02020603050405020304" pitchFamily="18" charset="0"/>
          <a:ea typeface="Lato" panose="020F0502020204030203" pitchFamily="34" charset="0"/>
          <a:cs typeface="Times New Roman" panose="02020603050405020304" pitchFamily="18" charset="0"/>
        </a:defRPr>
      </a:lvl1pPr>
      <a:lvl2pPr marL="1028652" indent="-342884" algn="l" defTabSz="1371537" rtl="0" eaLnBrk="1" latinLnBrk="0" hangingPunct="1">
        <a:lnSpc>
          <a:spcPct val="90000"/>
        </a:lnSpc>
        <a:spcBef>
          <a:spcPts val="750"/>
        </a:spcBef>
        <a:buFont typeface="Arial" panose="020B0604020202020204" pitchFamily="34" charset="0"/>
        <a:buChar char="•"/>
        <a:defRPr sz="3600" kern="1200">
          <a:solidFill>
            <a:srgbClr val="202247"/>
          </a:solidFill>
          <a:latin typeface="Times New Roman" panose="02020603050405020304" pitchFamily="18" charset="0"/>
          <a:ea typeface="Lato" panose="020F0502020204030203" pitchFamily="34" charset="0"/>
          <a:cs typeface="Times New Roman" panose="02020603050405020304" pitchFamily="18" charset="0"/>
        </a:defRPr>
      </a:lvl2pPr>
      <a:lvl3pPr marL="1714421" indent="-342884" algn="l" defTabSz="1371537" rtl="0" eaLnBrk="1" latinLnBrk="0" hangingPunct="1">
        <a:lnSpc>
          <a:spcPct val="90000"/>
        </a:lnSpc>
        <a:spcBef>
          <a:spcPts val="750"/>
        </a:spcBef>
        <a:buFont typeface="Arial" panose="020B0604020202020204" pitchFamily="34" charset="0"/>
        <a:buChar char="•"/>
        <a:defRPr sz="3000" kern="1200">
          <a:solidFill>
            <a:srgbClr val="202247"/>
          </a:solidFill>
          <a:latin typeface="Times New Roman" panose="02020603050405020304" pitchFamily="18" charset="0"/>
          <a:ea typeface="Lato" panose="020F0502020204030203" pitchFamily="34" charset="0"/>
          <a:cs typeface="Times New Roman" panose="02020603050405020304" pitchFamily="18" charset="0"/>
        </a:defRPr>
      </a:lvl3pPr>
      <a:lvl4pPr marL="2400189" indent="-342884" algn="l" defTabSz="1371537" rtl="0" eaLnBrk="1" latinLnBrk="0" hangingPunct="1">
        <a:lnSpc>
          <a:spcPct val="90000"/>
        </a:lnSpc>
        <a:spcBef>
          <a:spcPts val="750"/>
        </a:spcBef>
        <a:buFont typeface="Arial" panose="020B0604020202020204" pitchFamily="34" charset="0"/>
        <a:buChar char="•"/>
        <a:defRPr sz="2700" kern="1200">
          <a:solidFill>
            <a:srgbClr val="202247"/>
          </a:solidFill>
          <a:latin typeface="Times New Roman" panose="02020603050405020304" pitchFamily="18" charset="0"/>
          <a:ea typeface="Lato" panose="020F0502020204030203" pitchFamily="34" charset="0"/>
          <a:cs typeface="Times New Roman" panose="02020603050405020304" pitchFamily="18" charset="0"/>
        </a:defRPr>
      </a:lvl4pPr>
      <a:lvl5pPr marL="3085958" indent="-342884" algn="l" defTabSz="1371537" rtl="0" eaLnBrk="1" latinLnBrk="0" hangingPunct="1">
        <a:lnSpc>
          <a:spcPct val="90000"/>
        </a:lnSpc>
        <a:spcBef>
          <a:spcPts val="750"/>
        </a:spcBef>
        <a:buFont typeface="Arial" panose="020B0604020202020204" pitchFamily="34" charset="0"/>
        <a:buChar char="•"/>
        <a:defRPr sz="2700" kern="1200">
          <a:solidFill>
            <a:srgbClr val="202247"/>
          </a:solidFill>
          <a:latin typeface="Times New Roman" panose="02020603050405020304" pitchFamily="18" charset="0"/>
          <a:ea typeface="Lato" panose="020F0502020204030203" pitchFamily="34" charset="0"/>
          <a:cs typeface="Times New Roman" panose="02020603050405020304" pitchFamily="18" charset="0"/>
        </a:defRPr>
      </a:lvl5pPr>
      <a:lvl6pPr marL="3771725" indent="-342884" algn="l" defTabSz="137153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493" indent="-342884" algn="l" defTabSz="137153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262" indent="-342884" algn="l" defTabSz="137153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030" indent="-342884" algn="l" defTabSz="137153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37" rtl="0" eaLnBrk="1" latinLnBrk="0" hangingPunct="1">
        <a:defRPr sz="2700" kern="1200">
          <a:solidFill>
            <a:schemeClr val="tx1"/>
          </a:solidFill>
          <a:latin typeface="+mn-lt"/>
          <a:ea typeface="+mn-ea"/>
          <a:cs typeface="+mn-cs"/>
        </a:defRPr>
      </a:lvl1pPr>
      <a:lvl2pPr marL="685769" algn="l" defTabSz="1371537" rtl="0" eaLnBrk="1" latinLnBrk="0" hangingPunct="1">
        <a:defRPr sz="2700" kern="1200">
          <a:solidFill>
            <a:schemeClr val="tx1"/>
          </a:solidFill>
          <a:latin typeface="+mn-lt"/>
          <a:ea typeface="+mn-ea"/>
          <a:cs typeface="+mn-cs"/>
        </a:defRPr>
      </a:lvl2pPr>
      <a:lvl3pPr marL="1371537" algn="l" defTabSz="1371537" rtl="0" eaLnBrk="1" latinLnBrk="0" hangingPunct="1">
        <a:defRPr sz="2700" kern="1200">
          <a:solidFill>
            <a:schemeClr val="tx1"/>
          </a:solidFill>
          <a:latin typeface="+mn-lt"/>
          <a:ea typeface="+mn-ea"/>
          <a:cs typeface="+mn-cs"/>
        </a:defRPr>
      </a:lvl3pPr>
      <a:lvl4pPr marL="2057304" algn="l" defTabSz="1371537" rtl="0" eaLnBrk="1" latinLnBrk="0" hangingPunct="1">
        <a:defRPr sz="2700" kern="1200">
          <a:solidFill>
            <a:schemeClr val="tx1"/>
          </a:solidFill>
          <a:latin typeface="+mn-lt"/>
          <a:ea typeface="+mn-ea"/>
          <a:cs typeface="+mn-cs"/>
        </a:defRPr>
      </a:lvl4pPr>
      <a:lvl5pPr marL="2743073" algn="l" defTabSz="1371537" rtl="0" eaLnBrk="1" latinLnBrk="0" hangingPunct="1">
        <a:defRPr sz="2700" kern="1200">
          <a:solidFill>
            <a:schemeClr val="tx1"/>
          </a:solidFill>
          <a:latin typeface="+mn-lt"/>
          <a:ea typeface="+mn-ea"/>
          <a:cs typeface="+mn-cs"/>
        </a:defRPr>
      </a:lvl5pPr>
      <a:lvl6pPr marL="3428841" algn="l" defTabSz="1371537" rtl="0" eaLnBrk="1" latinLnBrk="0" hangingPunct="1">
        <a:defRPr sz="2700" kern="1200">
          <a:solidFill>
            <a:schemeClr val="tx1"/>
          </a:solidFill>
          <a:latin typeface="+mn-lt"/>
          <a:ea typeface="+mn-ea"/>
          <a:cs typeface="+mn-cs"/>
        </a:defRPr>
      </a:lvl6pPr>
      <a:lvl7pPr marL="4114610" algn="l" defTabSz="1371537" rtl="0" eaLnBrk="1" latinLnBrk="0" hangingPunct="1">
        <a:defRPr sz="2700" kern="1200">
          <a:solidFill>
            <a:schemeClr val="tx1"/>
          </a:solidFill>
          <a:latin typeface="+mn-lt"/>
          <a:ea typeface="+mn-ea"/>
          <a:cs typeface="+mn-cs"/>
        </a:defRPr>
      </a:lvl7pPr>
      <a:lvl8pPr marL="4800378" algn="l" defTabSz="1371537" rtl="0" eaLnBrk="1" latinLnBrk="0" hangingPunct="1">
        <a:defRPr sz="2700" kern="1200">
          <a:solidFill>
            <a:schemeClr val="tx1"/>
          </a:solidFill>
          <a:latin typeface="+mn-lt"/>
          <a:ea typeface="+mn-ea"/>
          <a:cs typeface="+mn-cs"/>
        </a:defRPr>
      </a:lvl8pPr>
      <a:lvl9pPr marL="5486145" algn="l" defTabSz="1371537"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DF768D-6574-4394-A22F-A505B9DE1A2A}"/>
              </a:ext>
            </a:extLst>
          </p:cNvPr>
          <p:cNvSpPr>
            <a:spLocks noGrp="1"/>
          </p:cNvSpPr>
          <p:nvPr/>
        </p:nvSpPr>
        <p:spPr>
          <a:xfrm>
            <a:off x="1" y="605464"/>
            <a:ext cx="18287999" cy="1427780"/>
          </a:xfrm>
          <a:prstGeom prst="rect">
            <a:avLst/>
          </a:prstGeom>
          <a:solidFill>
            <a:srgbClr val="F5B5E7"/>
          </a:solidFill>
        </p:spPr>
        <p:txBody>
          <a:bodyPr vert="horz" lIns="137160" tIns="68580" rIns="137160" bIns="68580" rtlCol="0" anchor="b">
            <a:noAutofit/>
          </a:bodyPr>
          <a:lstStyle>
            <a:lvl1pPr algn="l" defTabSz="914400" rtl="0" eaLnBrk="1" latinLnBrk="0" hangingPunct="1">
              <a:lnSpc>
                <a:spcPct val="80000"/>
              </a:lnSpc>
              <a:spcBef>
                <a:spcPct val="0"/>
              </a:spcBef>
              <a:buNone/>
              <a:defRPr sz="8000" kern="1200" spc="-120" baseline="0">
                <a:solidFill>
                  <a:srgbClr val="FFFFFF"/>
                </a:solidFill>
                <a:latin typeface="+mj-lt"/>
                <a:ea typeface="+mj-ea"/>
                <a:cs typeface="+mj-cs"/>
              </a:defRPr>
            </a:lvl1pPr>
          </a:lstStyle>
          <a:p>
            <a:pPr algn="ctr" defTabSz="1371600"/>
            <a:r>
              <a:rPr lang="en-GB" sz="8100" spc="-180" dirty="0">
                <a:latin typeface="ADLaM Display" panose="020F0502020204030204" pitchFamily="2" charset="0"/>
                <a:ea typeface="ADLaM Display" panose="020F0502020204030204" pitchFamily="2" charset="0"/>
                <a:cs typeface="ADLaM Display" panose="020F0502020204030204" pitchFamily="2" charset="0"/>
              </a:rPr>
              <a:t>The NKS Healthy Community Blog</a:t>
            </a:r>
          </a:p>
        </p:txBody>
      </p:sp>
      <p:pic>
        <p:nvPicPr>
          <p:cNvPr id="1026" name="Picture 2">
            <a:extLst>
              <a:ext uri="{FF2B5EF4-FFF2-40B4-BE49-F238E27FC236}">
                <a16:creationId xmlns:a16="http://schemas.microsoft.com/office/drawing/2014/main" id="{00C02B06-4E6A-8F1F-E7E5-75760BA24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4350" y="2666860"/>
            <a:ext cx="6300788" cy="63007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3CED9BC6-5E17-E8CA-827A-0BFDFE7F125C}"/>
              </a:ext>
            </a:extLst>
          </p:cNvPr>
          <p:cNvSpPr/>
          <p:nvPr/>
        </p:nvSpPr>
        <p:spPr>
          <a:xfrm>
            <a:off x="943982" y="7734030"/>
            <a:ext cx="9516270" cy="1731705"/>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sp>
        <p:nvSpPr>
          <p:cNvPr id="5" name="TextBox 4">
            <a:extLst>
              <a:ext uri="{FF2B5EF4-FFF2-40B4-BE49-F238E27FC236}">
                <a16:creationId xmlns:a16="http://schemas.microsoft.com/office/drawing/2014/main" id="{F0BB13D1-C021-41CF-D766-8E7630F3CC92}"/>
              </a:ext>
            </a:extLst>
          </p:cNvPr>
          <p:cNvSpPr txBox="1"/>
          <p:nvPr/>
        </p:nvSpPr>
        <p:spPr>
          <a:xfrm>
            <a:off x="1254794" y="7849908"/>
            <a:ext cx="8894646" cy="1569660"/>
          </a:xfrm>
          <a:prstGeom prst="rect">
            <a:avLst/>
          </a:prstGeom>
          <a:solidFill>
            <a:schemeClr val="bg2"/>
          </a:solid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Light" panose="020F0302020204030204"/>
              </a:defRPr>
            </a:lvl1pPr>
            <a:lvl2pPr marL="457200" algn="l" defTabSz="457200" rtl="0" eaLnBrk="1" latinLnBrk="0" hangingPunct="1">
              <a:defRPr sz="1800" kern="1200">
                <a:solidFill>
                  <a:sysClr val="windowText" lastClr="000000"/>
                </a:solidFill>
                <a:latin typeface="Calibri Light" panose="020F0302020204030204"/>
              </a:defRPr>
            </a:lvl2pPr>
            <a:lvl3pPr marL="914400" algn="l" defTabSz="457200" rtl="0" eaLnBrk="1" latinLnBrk="0" hangingPunct="1">
              <a:defRPr sz="1800" kern="1200">
                <a:solidFill>
                  <a:sysClr val="windowText" lastClr="000000"/>
                </a:solidFill>
                <a:latin typeface="Calibri Light" panose="020F0302020204030204"/>
              </a:defRPr>
            </a:lvl3pPr>
            <a:lvl4pPr marL="1371600" algn="l" defTabSz="457200" rtl="0" eaLnBrk="1" latinLnBrk="0" hangingPunct="1">
              <a:defRPr sz="1800" kern="1200">
                <a:solidFill>
                  <a:sysClr val="windowText" lastClr="000000"/>
                </a:solidFill>
                <a:latin typeface="Calibri Light" panose="020F0302020204030204"/>
              </a:defRPr>
            </a:lvl4pPr>
            <a:lvl5pPr marL="1828800" algn="l" defTabSz="457200" rtl="0" eaLnBrk="1" latinLnBrk="0" hangingPunct="1">
              <a:defRPr sz="1800" kern="1200">
                <a:solidFill>
                  <a:sysClr val="windowText" lastClr="000000"/>
                </a:solidFill>
                <a:latin typeface="Calibri Light" panose="020F0302020204030204"/>
              </a:defRPr>
            </a:lvl5pPr>
            <a:lvl6pPr marL="2286000" algn="l" defTabSz="457200" rtl="0" eaLnBrk="1" latinLnBrk="0" hangingPunct="1">
              <a:defRPr sz="1800" kern="1200">
                <a:solidFill>
                  <a:sysClr val="windowText" lastClr="000000"/>
                </a:solidFill>
                <a:latin typeface="Calibri Light" panose="020F0302020204030204"/>
              </a:defRPr>
            </a:lvl6pPr>
            <a:lvl7pPr marL="2743200" algn="l" defTabSz="457200" rtl="0" eaLnBrk="1" latinLnBrk="0" hangingPunct="1">
              <a:defRPr sz="1800" kern="1200">
                <a:solidFill>
                  <a:sysClr val="windowText" lastClr="000000"/>
                </a:solidFill>
                <a:latin typeface="Calibri Light" panose="020F0302020204030204"/>
              </a:defRPr>
            </a:lvl7pPr>
            <a:lvl8pPr marL="3200400" algn="l" defTabSz="457200" rtl="0" eaLnBrk="1" latinLnBrk="0" hangingPunct="1">
              <a:defRPr sz="1800" kern="1200">
                <a:solidFill>
                  <a:sysClr val="windowText" lastClr="000000"/>
                </a:solidFill>
                <a:latin typeface="Calibri Light" panose="020F0302020204030204"/>
              </a:defRPr>
            </a:lvl8pPr>
            <a:lvl9pPr marL="3657600" algn="l" defTabSz="457200" rtl="0" eaLnBrk="1" latinLnBrk="0" hangingPunct="1">
              <a:defRPr sz="1800" kern="1200">
                <a:solidFill>
                  <a:sysClr val="windowText" lastClr="000000"/>
                </a:solidFill>
                <a:latin typeface="Calibri Light" panose="020F0302020204030204"/>
              </a:defRPr>
            </a:lvl9pPr>
          </a:lstStyle>
          <a:p>
            <a:pPr algn="ctr" defTabSz="685800"/>
            <a:r>
              <a:rPr lang="en-GB" sz="2400" dirty="0">
                <a:solidFill>
                  <a:srgbClr val="0F9ED5">
                    <a:lumMod val="50000"/>
                  </a:srgbClr>
                </a:solidFill>
                <a:latin typeface="Aptos" panose="02110004020202020204"/>
              </a:rPr>
              <a:t>The purpose of this monthly blog is to promote a healthy culture and ethos across the school - a culture that challenges inequality and promotes positive ideals of how we should respect and treat each other.  </a:t>
            </a:r>
          </a:p>
        </p:txBody>
      </p:sp>
      <p:sp>
        <p:nvSpPr>
          <p:cNvPr id="7" name="Title 1">
            <a:extLst>
              <a:ext uri="{FF2B5EF4-FFF2-40B4-BE49-F238E27FC236}">
                <a16:creationId xmlns:a16="http://schemas.microsoft.com/office/drawing/2014/main" id="{A50E1AEB-124A-5236-98C0-034F4D069B2C}"/>
              </a:ext>
            </a:extLst>
          </p:cNvPr>
          <p:cNvSpPr txBox="1">
            <a:spLocks/>
          </p:cNvSpPr>
          <p:nvPr/>
        </p:nvSpPr>
        <p:spPr>
          <a:xfrm rot="20121723">
            <a:off x="11931018" y="9085940"/>
            <a:ext cx="9361170" cy="558941"/>
          </a:xfrm>
          <a:prstGeom prst="rect">
            <a:avLst/>
          </a:prstGeom>
          <a:solidFill>
            <a:srgbClr val="F5B5E7"/>
          </a:solidFill>
        </p:spPr>
        <p:txBody>
          <a:bodyPr vert="horz" lIns="137160" tIns="68580" rIns="137160" bIns="68580" rtlCol="0" anchor="b">
            <a:noAutofit/>
          </a:bodyPr>
          <a:lstStyle>
            <a:defPPr>
              <a:defRPr lang="en-US"/>
            </a:defPPr>
            <a:lvl1pPr marL="0" algn="l" defTabSz="914400" rtl="0" eaLnBrk="1" latinLnBrk="0" hangingPunct="1">
              <a:lnSpc>
                <a:spcPct val="80000"/>
              </a:lnSpc>
              <a:spcBef>
                <a:spcPct val="0"/>
              </a:spcBef>
              <a:buNone/>
              <a:defRPr sz="8000" kern="1200" spc="-120" baseline="0">
                <a:solidFill>
                  <a:srgbClr val="FFFFFF"/>
                </a:solidFill>
                <a:latin typeface="Calibri Light" panose="020F0302020204030204"/>
              </a:defRPr>
            </a:lvl1pPr>
            <a:lvl2pPr marL="457200" algn="l" defTabSz="457200" rtl="0" eaLnBrk="1" latinLnBrk="0" hangingPunct="1">
              <a:defRPr sz="1800" kern="1200">
                <a:solidFill>
                  <a:sysClr val="windowText" lastClr="000000"/>
                </a:solidFill>
                <a:latin typeface="Calibri Light" panose="020F0302020204030204"/>
              </a:defRPr>
            </a:lvl2pPr>
            <a:lvl3pPr marL="914400" algn="l" defTabSz="457200" rtl="0" eaLnBrk="1" latinLnBrk="0" hangingPunct="1">
              <a:defRPr sz="1800" kern="1200">
                <a:solidFill>
                  <a:sysClr val="windowText" lastClr="000000"/>
                </a:solidFill>
                <a:latin typeface="Calibri Light" panose="020F0302020204030204"/>
              </a:defRPr>
            </a:lvl3pPr>
            <a:lvl4pPr marL="1371600" algn="l" defTabSz="457200" rtl="0" eaLnBrk="1" latinLnBrk="0" hangingPunct="1">
              <a:defRPr sz="1800" kern="1200">
                <a:solidFill>
                  <a:sysClr val="windowText" lastClr="000000"/>
                </a:solidFill>
                <a:latin typeface="Calibri Light" panose="020F0302020204030204"/>
              </a:defRPr>
            </a:lvl4pPr>
            <a:lvl5pPr marL="1828800" algn="l" defTabSz="457200" rtl="0" eaLnBrk="1" latinLnBrk="0" hangingPunct="1">
              <a:defRPr sz="1800" kern="1200">
                <a:solidFill>
                  <a:sysClr val="windowText" lastClr="000000"/>
                </a:solidFill>
                <a:latin typeface="Calibri Light" panose="020F0302020204030204"/>
              </a:defRPr>
            </a:lvl5pPr>
            <a:lvl6pPr marL="2286000" algn="l" defTabSz="457200" rtl="0" eaLnBrk="1" latinLnBrk="0" hangingPunct="1">
              <a:defRPr sz="1800" kern="1200">
                <a:solidFill>
                  <a:sysClr val="windowText" lastClr="000000"/>
                </a:solidFill>
                <a:latin typeface="Calibri Light" panose="020F0302020204030204"/>
              </a:defRPr>
            </a:lvl6pPr>
            <a:lvl7pPr marL="2743200" algn="l" defTabSz="457200" rtl="0" eaLnBrk="1" latinLnBrk="0" hangingPunct="1">
              <a:defRPr sz="1800" kern="1200">
                <a:solidFill>
                  <a:sysClr val="windowText" lastClr="000000"/>
                </a:solidFill>
                <a:latin typeface="Calibri Light" panose="020F0302020204030204"/>
              </a:defRPr>
            </a:lvl7pPr>
            <a:lvl8pPr marL="3200400" algn="l" defTabSz="457200" rtl="0" eaLnBrk="1" latinLnBrk="0" hangingPunct="1">
              <a:defRPr sz="1800" kern="1200">
                <a:solidFill>
                  <a:sysClr val="windowText" lastClr="000000"/>
                </a:solidFill>
                <a:latin typeface="Calibri Light" panose="020F0302020204030204"/>
              </a:defRPr>
            </a:lvl8pPr>
            <a:lvl9pPr marL="3657600" algn="l" defTabSz="457200" rtl="0" eaLnBrk="1" latinLnBrk="0" hangingPunct="1">
              <a:defRPr sz="1800" kern="1200">
                <a:solidFill>
                  <a:sysClr val="windowText" lastClr="000000"/>
                </a:solidFill>
                <a:latin typeface="Calibri Light" panose="020F0302020204030204"/>
              </a:defRPr>
            </a:lvl9pPr>
          </a:lstStyle>
          <a:p>
            <a:pPr algn="ctr" defTabSz="1371600">
              <a:defRPr/>
            </a:pPr>
            <a:r>
              <a:rPr lang="en-GB" sz="2400" spc="-180">
                <a:latin typeface="ADLaM Display"/>
                <a:ea typeface="ADLaM Display"/>
                <a:cs typeface="ADLaM Display"/>
              </a:rPr>
              <a:t>Volume 4 – March  ‘26</a:t>
            </a:r>
          </a:p>
        </p:txBody>
      </p:sp>
      <p:sp>
        <p:nvSpPr>
          <p:cNvPr id="2" name="Rectangle: Rounded Corners 1">
            <a:extLst>
              <a:ext uri="{FF2B5EF4-FFF2-40B4-BE49-F238E27FC236}">
                <a16:creationId xmlns:a16="http://schemas.microsoft.com/office/drawing/2014/main" id="{4C9845C6-8FB2-6499-64B6-1621DD2BEF17}"/>
              </a:ext>
            </a:extLst>
          </p:cNvPr>
          <p:cNvSpPr/>
          <p:nvPr/>
        </p:nvSpPr>
        <p:spPr>
          <a:xfrm>
            <a:off x="943982" y="3677090"/>
            <a:ext cx="9516270" cy="241309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sp>
        <p:nvSpPr>
          <p:cNvPr id="3" name="TextBox 2">
            <a:extLst>
              <a:ext uri="{FF2B5EF4-FFF2-40B4-BE49-F238E27FC236}">
                <a16:creationId xmlns:a16="http://schemas.microsoft.com/office/drawing/2014/main" id="{2097E042-4B56-5259-3BAA-2080AB816433}"/>
              </a:ext>
            </a:extLst>
          </p:cNvPr>
          <p:cNvSpPr txBox="1"/>
          <p:nvPr/>
        </p:nvSpPr>
        <p:spPr>
          <a:xfrm>
            <a:off x="1989653" y="3798723"/>
            <a:ext cx="7424928" cy="2123658"/>
          </a:xfrm>
          <a:prstGeom prst="rect">
            <a:avLst/>
          </a:prstGeom>
          <a:noFill/>
        </p:spPr>
        <p:txBody>
          <a:bodyPr wrap="square" rtlCol="0">
            <a:spAutoFit/>
          </a:bodyPr>
          <a:lstStyle/>
          <a:p>
            <a:pPr algn="ctr" defTabSz="1371600"/>
            <a:r>
              <a:rPr lang="en-GB" sz="6600" b="1" i="1" dirty="0">
                <a:solidFill>
                  <a:srgbClr val="0F9ED5">
                    <a:lumMod val="50000"/>
                  </a:srgbClr>
                </a:solidFill>
                <a:latin typeface="ADLaM Display" panose="02010000000000000000" pitchFamily="2" charset="0"/>
                <a:ea typeface="ADLaM Display" panose="02010000000000000000" pitchFamily="2" charset="0"/>
                <a:cs typeface="ADLaM Display" panose="02010000000000000000" pitchFamily="2" charset="0"/>
              </a:rPr>
              <a:t>NKS is a school for people like me</a:t>
            </a:r>
          </a:p>
        </p:txBody>
      </p:sp>
    </p:spTree>
    <p:extLst>
      <p:ext uri="{BB962C8B-B14F-4D97-AF65-F5344CB8AC3E}">
        <p14:creationId xmlns:p14="http://schemas.microsoft.com/office/powerpoint/2010/main" val="2134978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C6F95B17-7B40-594C-BC51-078ED8F4CD0E}"/>
              </a:ext>
            </a:extLst>
          </p:cNvPr>
          <p:cNvSpPr/>
          <p:nvPr/>
        </p:nvSpPr>
        <p:spPr>
          <a:xfrm>
            <a:off x="0" y="83751"/>
            <a:ext cx="18286716" cy="10203249"/>
          </a:xfrm>
          <a:custGeom>
            <a:avLst/>
            <a:gdLst/>
            <a:ahLst/>
            <a:cxnLst/>
            <a:rect l="l" t="t" r="r" b="b"/>
            <a:pathLst>
              <a:path w="20104100" h="7707630">
                <a:moveTo>
                  <a:pt x="0" y="7707540"/>
                </a:moveTo>
                <a:lnTo>
                  <a:pt x="20104099" y="7707540"/>
                </a:lnTo>
                <a:lnTo>
                  <a:pt x="20104099" y="0"/>
                </a:lnTo>
                <a:lnTo>
                  <a:pt x="0" y="0"/>
                </a:lnTo>
                <a:lnTo>
                  <a:pt x="0" y="7707540"/>
                </a:lnTo>
                <a:close/>
              </a:path>
            </a:pathLst>
          </a:custGeom>
          <a:solidFill>
            <a:srgbClr val="202247"/>
          </a:solidFill>
        </p:spPr>
        <p:txBody>
          <a:bodyPr wrap="square" lIns="0" tIns="0" rIns="0" bIns="0" rtlCol="0"/>
          <a:lstStyle/>
          <a:p>
            <a:pPr defTabSz="415869">
              <a:defRPr/>
            </a:pPr>
            <a:endParaRPr lang="en-GB" sz="1638">
              <a:solidFill>
                <a:srgbClr val="2A2C65"/>
              </a:solidFill>
              <a:latin typeface="Arial" panose="020B0604020202020204"/>
            </a:endParaRPr>
          </a:p>
        </p:txBody>
      </p:sp>
      <p:pic>
        <p:nvPicPr>
          <p:cNvPr id="9" name="Picture 8">
            <a:extLst>
              <a:ext uri="{FF2B5EF4-FFF2-40B4-BE49-F238E27FC236}">
                <a16:creationId xmlns:a16="http://schemas.microsoft.com/office/drawing/2014/main" id="{4402DE19-3F49-3442-9E1A-71411E83E4F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779418" y="174467"/>
            <a:ext cx="2444406" cy="2444406"/>
          </a:xfrm>
          <a:prstGeom prst="rect">
            <a:avLst/>
          </a:prstGeom>
        </p:spPr>
      </p:pic>
      <p:pic>
        <p:nvPicPr>
          <p:cNvPr id="16" name="Picture 15">
            <a:extLst>
              <a:ext uri="{FF2B5EF4-FFF2-40B4-BE49-F238E27FC236}">
                <a16:creationId xmlns:a16="http://schemas.microsoft.com/office/drawing/2014/main" id="{4DE613FB-A0F3-D04F-B9DD-C0859E67439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885775" y="2359608"/>
            <a:ext cx="10474287" cy="10474287"/>
          </a:xfrm>
          <a:prstGeom prst="rect">
            <a:avLst/>
          </a:prstGeom>
        </p:spPr>
      </p:pic>
      <p:sp>
        <p:nvSpPr>
          <p:cNvPr id="6" name="TextBox 5">
            <a:extLst>
              <a:ext uri="{FF2B5EF4-FFF2-40B4-BE49-F238E27FC236}">
                <a16:creationId xmlns:a16="http://schemas.microsoft.com/office/drawing/2014/main" id="{218FFD85-4BB7-4E86-AB0C-293FCCBA5EFE}"/>
              </a:ext>
            </a:extLst>
          </p:cNvPr>
          <p:cNvSpPr txBox="1"/>
          <p:nvPr/>
        </p:nvSpPr>
        <p:spPr>
          <a:xfrm>
            <a:off x="2817824" y="6202925"/>
            <a:ext cx="15574994" cy="652358"/>
          </a:xfrm>
          <a:prstGeom prst="rect">
            <a:avLst/>
          </a:prstGeom>
          <a:noFill/>
        </p:spPr>
        <p:txBody>
          <a:bodyPr wrap="square" rtlCol="0">
            <a:spAutoFit/>
          </a:bodyPr>
          <a:lstStyle/>
          <a:p>
            <a:pPr defTabSz="415869">
              <a:defRPr/>
            </a:pPr>
            <a:r>
              <a:rPr lang="en-GB" sz="3639">
                <a:solidFill>
                  <a:srgbClr val="FFFFFF"/>
                </a:solidFill>
                <a:latin typeface="Arial" panose="020B0604020202020204"/>
              </a:rPr>
              <a:t>         </a:t>
            </a:r>
          </a:p>
        </p:txBody>
      </p:sp>
      <p:sp>
        <p:nvSpPr>
          <p:cNvPr id="3" name="TextBox 2">
            <a:extLst>
              <a:ext uri="{FF2B5EF4-FFF2-40B4-BE49-F238E27FC236}">
                <a16:creationId xmlns:a16="http://schemas.microsoft.com/office/drawing/2014/main" id="{DBF80B8C-3FE4-6EF6-8B8A-54143045247E}"/>
              </a:ext>
            </a:extLst>
          </p:cNvPr>
          <p:cNvSpPr txBox="1"/>
          <p:nvPr/>
        </p:nvSpPr>
        <p:spPr>
          <a:xfrm>
            <a:off x="243922" y="849401"/>
            <a:ext cx="16063547" cy="923330"/>
          </a:xfrm>
          <a:prstGeom prst="rect">
            <a:avLst/>
          </a:prstGeom>
          <a:noFill/>
        </p:spPr>
        <p:txBody>
          <a:bodyPr wrap="square" rtlCol="0">
            <a:spAutoFit/>
          </a:bodyPr>
          <a:lstStyle/>
          <a:p>
            <a:pPr defTabSz="1371600">
              <a:defRPr/>
            </a:pPr>
            <a:r>
              <a:rPr lang="en-GB" sz="5400" dirty="0">
                <a:solidFill>
                  <a:srgbClr val="FFFFFF"/>
                </a:solidFill>
                <a:latin typeface="Arial" panose="020B0604020202020204"/>
              </a:rPr>
              <a:t>The ‘N’ - word </a:t>
            </a:r>
          </a:p>
        </p:txBody>
      </p:sp>
      <p:graphicFrame>
        <p:nvGraphicFramePr>
          <p:cNvPr id="10" name="Table 9">
            <a:extLst>
              <a:ext uri="{FF2B5EF4-FFF2-40B4-BE49-F238E27FC236}">
                <a16:creationId xmlns:a16="http://schemas.microsoft.com/office/drawing/2014/main" id="{82E11537-89B4-C55C-8B2C-27B76DB3B629}"/>
              </a:ext>
            </a:extLst>
          </p:cNvPr>
          <p:cNvGraphicFramePr>
            <a:graphicFrameLocks noGrp="1"/>
          </p:cNvGraphicFramePr>
          <p:nvPr/>
        </p:nvGraphicFramePr>
        <p:xfrm>
          <a:off x="609600" y="5082152"/>
          <a:ext cx="17096508" cy="4767146"/>
        </p:xfrm>
        <a:graphic>
          <a:graphicData uri="http://schemas.openxmlformats.org/drawingml/2006/table">
            <a:tbl>
              <a:tblPr firstRow="1" bandRow="1">
                <a:tableStyleId>{5C22544A-7EE6-4342-B048-85BDC9FD1C3A}</a:tableStyleId>
              </a:tblPr>
              <a:tblGrid>
                <a:gridCol w="17096508">
                  <a:extLst>
                    <a:ext uri="{9D8B030D-6E8A-4147-A177-3AD203B41FA5}">
                      <a16:colId xmlns:a16="http://schemas.microsoft.com/office/drawing/2014/main" val="3634034801"/>
                    </a:ext>
                  </a:extLst>
                </a:gridCol>
              </a:tblGrid>
              <a:tr h="4767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sng" strike="noStrike" kern="100" cap="none" spc="0" normalizeH="0" baseline="0" noProof="0" dirty="0">
                          <a:ln>
                            <a:noFill/>
                          </a:ln>
                          <a:solidFill>
                            <a:srgbClr val="FFFFFF"/>
                          </a:solidFill>
                          <a:effectLst/>
                          <a:uLnTx/>
                          <a:uFillTx/>
                          <a:latin typeface="+mn-lt"/>
                          <a:cs typeface="+mn-cs"/>
                        </a:rPr>
                        <a:t>ADDITIONAL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sng" strike="noStrike" kern="100" cap="none" spc="0" normalizeH="0" baseline="0" noProof="0" dirty="0">
                        <a:ln>
                          <a:noFill/>
                        </a:ln>
                        <a:solidFill>
                          <a:srgbClr val="FFFFFF"/>
                        </a:solidFill>
                        <a:effectLst/>
                        <a:uLnTx/>
                        <a:uFillTx/>
                        <a:latin typeface="+mn-lt"/>
                        <a:cs typeface="+mn-cs"/>
                      </a:endParaRPr>
                    </a:p>
                    <a:p>
                      <a:r>
                        <a:rPr lang="en-GB" sz="2100" b="0" dirty="0">
                          <a:latin typeface="+mn-lt"/>
                        </a:rPr>
                        <a:t>The use of the term derives originally from the Atlantic slave trade in the 16th century.  The Africans slaves were referred to using the Spanish and Portuguese words for black – negro.  The ‘N’ word has derived from that.  From this early time, the ‘N’ word was tied into the idea that African people weren't really viewed as human beings; but seen more like animals or beasts of burden, that could be bought and sold.  Millions of black people were taken from their homes in Africa, chained up in horrendous conditions on slave ships and taken across the Atlantic to be sold as slaves.  At that time in history, these people literally had no rights.  Following on from this, white slave owners would use the n-word to demean and further oppress Black people.  </a:t>
                      </a:r>
                    </a:p>
                    <a:p>
                      <a:endParaRPr lang="en-GB" sz="2100" b="0" dirty="0">
                        <a:latin typeface="+mn-lt"/>
                      </a:endParaRPr>
                    </a:p>
                    <a:p>
                      <a:r>
                        <a:rPr lang="en-GB" sz="2100" b="0" u="sng" dirty="0">
                          <a:latin typeface="+mn-lt"/>
                        </a:rPr>
                        <a:t>The ‘N’ word in literature – note for English lessons</a:t>
                      </a:r>
                    </a:p>
                    <a:p>
                      <a:r>
                        <a:rPr lang="en-GB" sz="2100" b="0" dirty="0">
                          <a:latin typeface="+mn-lt"/>
                        </a:rPr>
                        <a:t>Some books covered at school include the ‘N’ – word in the text.  One example is 'Of Mice and Men'. It was a word used at the time the novel was written, and the author uses it to highlight a point about discrimination and racism which was prominent in America at the time. When studying any book that includes the ‘N’ - word we wouldn't read it out and it should not be used when discussing the book. </a:t>
                      </a:r>
                    </a:p>
                  </a:txBody>
                  <a:tcPr marL="137160" marR="137160" marT="68580" marB="68580">
                    <a:noFill/>
                  </a:tcPr>
                </a:tc>
                <a:extLst>
                  <a:ext uri="{0D108BD9-81ED-4DB2-BD59-A6C34878D82A}">
                    <a16:rowId xmlns:a16="http://schemas.microsoft.com/office/drawing/2014/main" val="2053292758"/>
                  </a:ext>
                </a:extLst>
              </a:tr>
            </a:tbl>
          </a:graphicData>
        </a:graphic>
      </p:graphicFrame>
      <p:graphicFrame>
        <p:nvGraphicFramePr>
          <p:cNvPr id="11" name="Table 10">
            <a:extLst>
              <a:ext uri="{FF2B5EF4-FFF2-40B4-BE49-F238E27FC236}">
                <a16:creationId xmlns:a16="http://schemas.microsoft.com/office/drawing/2014/main" id="{59DF8C26-5EEB-E99B-116C-A1B744581266}"/>
              </a:ext>
            </a:extLst>
          </p:cNvPr>
          <p:cNvGraphicFramePr>
            <a:graphicFrameLocks noGrp="1"/>
          </p:cNvGraphicFramePr>
          <p:nvPr>
            <p:extLst>
              <p:ext uri="{D42A27DB-BD31-4B8C-83A1-F6EECF244321}">
                <p14:modId xmlns:p14="http://schemas.microsoft.com/office/powerpoint/2010/main" val="4124732838"/>
              </p:ext>
            </p:extLst>
          </p:nvPr>
        </p:nvGraphicFramePr>
        <p:xfrm>
          <a:off x="609600" y="2532062"/>
          <a:ext cx="15697869" cy="2194560"/>
        </p:xfrm>
        <a:graphic>
          <a:graphicData uri="http://schemas.openxmlformats.org/drawingml/2006/table">
            <a:tbl>
              <a:tblPr firstRow="1" bandRow="1">
                <a:tableStyleId>{5C22544A-7EE6-4342-B048-85BDC9FD1C3A}</a:tableStyleId>
              </a:tblPr>
              <a:tblGrid>
                <a:gridCol w="15697869">
                  <a:extLst>
                    <a:ext uri="{9D8B030D-6E8A-4147-A177-3AD203B41FA5}">
                      <a16:colId xmlns:a16="http://schemas.microsoft.com/office/drawing/2014/main" val="1577735367"/>
                    </a:ext>
                  </a:extLst>
                </a:gridCol>
              </a:tblGrid>
              <a:tr h="2194560">
                <a:tc>
                  <a:txBody>
                    <a:bodyPr/>
                    <a:lstStyle/>
                    <a:p>
                      <a:r>
                        <a:rPr lang="en-GB" sz="2700" b="0" dirty="0">
                          <a:solidFill>
                            <a:schemeClr val="tx1"/>
                          </a:solidFill>
                        </a:rPr>
                        <a:t>The use of the ‘N’ - word is a hate crime.  It is one of the most horrible words in the English language and must not be used.  The ‘N’- word has been used aggressively throughout history, often accompanied by physical violence.  It is a derogatory and dehumanising racial slur directed at black people.  Because of its deeply offensive and problematic previous usage; no matter the circumstance, it is unacceptable.</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011748"/>
                  </a:ext>
                </a:extLst>
              </a:tr>
            </a:tbl>
          </a:graphicData>
        </a:graphic>
      </p:graphicFrame>
    </p:spTree>
    <p:extLst>
      <p:ext uri="{BB962C8B-B14F-4D97-AF65-F5344CB8AC3E}">
        <p14:creationId xmlns:p14="http://schemas.microsoft.com/office/powerpoint/2010/main" val="3743524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C6F95B17-7B40-594C-BC51-078ED8F4CD0E}"/>
              </a:ext>
            </a:extLst>
          </p:cNvPr>
          <p:cNvSpPr/>
          <p:nvPr/>
        </p:nvSpPr>
        <p:spPr>
          <a:xfrm>
            <a:off x="0" y="83751"/>
            <a:ext cx="18286716" cy="10203249"/>
          </a:xfrm>
          <a:custGeom>
            <a:avLst/>
            <a:gdLst/>
            <a:ahLst/>
            <a:cxnLst/>
            <a:rect l="l" t="t" r="r" b="b"/>
            <a:pathLst>
              <a:path w="20104100" h="7707630">
                <a:moveTo>
                  <a:pt x="0" y="7707540"/>
                </a:moveTo>
                <a:lnTo>
                  <a:pt x="20104099" y="7707540"/>
                </a:lnTo>
                <a:lnTo>
                  <a:pt x="20104099" y="0"/>
                </a:lnTo>
                <a:lnTo>
                  <a:pt x="0" y="0"/>
                </a:lnTo>
                <a:lnTo>
                  <a:pt x="0" y="7707540"/>
                </a:lnTo>
                <a:close/>
              </a:path>
            </a:pathLst>
          </a:custGeom>
          <a:solidFill>
            <a:srgbClr val="202247"/>
          </a:solidFill>
        </p:spPr>
        <p:txBody>
          <a:bodyPr wrap="square" lIns="0" tIns="0" rIns="0" bIns="0" rtlCol="0"/>
          <a:lstStyle/>
          <a:p>
            <a:pPr defTabSz="415869">
              <a:defRPr/>
            </a:pPr>
            <a:endParaRPr lang="en-GB" sz="1638">
              <a:solidFill>
                <a:srgbClr val="2A2C65"/>
              </a:solidFill>
              <a:latin typeface="Arial" panose="020B0604020202020204"/>
            </a:endParaRPr>
          </a:p>
        </p:txBody>
      </p:sp>
      <p:pic>
        <p:nvPicPr>
          <p:cNvPr id="9" name="Picture 8">
            <a:extLst>
              <a:ext uri="{FF2B5EF4-FFF2-40B4-BE49-F238E27FC236}">
                <a16:creationId xmlns:a16="http://schemas.microsoft.com/office/drawing/2014/main" id="{4402DE19-3F49-3442-9E1A-71411E83E4F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779418" y="174467"/>
            <a:ext cx="2444406" cy="2444406"/>
          </a:xfrm>
          <a:prstGeom prst="rect">
            <a:avLst/>
          </a:prstGeom>
        </p:spPr>
      </p:pic>
      <p:pic>
        <p:nvPicPr>
          <p:cNvPr id="16" name="Picture 15">
            <a:extLst>
              <a:ext uri="{FF2B5EF4-FFF2-40B4-BE49-F238E27FC236}">
                <a16:creationId xmlns:a16="http://schemas.microsoft.com/office/drawing/2014/main" id="{4DE613FB-A0F3-D04F-B9DD-C0859E67439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885775" y="2359608"/>
            <a:ext cx="10474287" cy="10474287"/>
          </a:xfrm>
          <a:prstGeom prst="rect">
            <a:avLst/>
          </a:prstGeom>
        </p:spPr>
      </p:pic>
      <p:sp>
        <p:nvSpPr>
          <p:cNvPr id="6" name="TextBox 5">
            <a:extLst>
              <a:ext uri="{FF2B5EF4-FFF2-40B4-BE49-F238E27FC236}">
                <a16:creationId xmlns:a16="http://schemas.microsoft.com/office/drawing/2014/main" id="{218FFD85-4BB7-4E86-AB0C-293FCCBA5EFE}"/>
              </a:ext>
            </a:extLst>
          </p:cNvPr>
          <p:cNvSpPr txBox="1"/>
          <p:nvPr/>
        </p:nvSpPr>
        <p:spPr>
          <a:xfrm>
            <a:off x="2817824" y="6202925"/>
            <a:ext cx="15574994" cy="652358"/>
          </a:xfrm>
          <a:prstGeom prst="rect">
            <a:avLst/>
          </a:prstGeom>
          <a:noFill/>
        </p:spPr>
        <p:txBody>
          <a:bodyPr wrap="square" rtlCol="0">
            <a:spAutoFit/>
          </a:bodyPr>
          <a:lstStyle/>
          <a:p>
            <a:pPr defTabSz="415869">
              <a:defRPr/>
            </a:pPr>
            <a:r>
              <a:rPr lang="en-GB" sz="3639">
                <a:solidFill>
                  <a:srgbClr val="FFFFFF"/>
                </a:solidFill>
                <a:latin typeface="Arial" panose="020B0604020202020204"/>
              </a:rPr>
              <a:t>         </a:t>
            </a:r>
          </a:p>
        </p:txBody>
      </p:sp>
      <p:sp>
        <p:nvSpPr>
          <p:cNvPr id="3" name="TextBox 2">
            <a:extLst>
              <a:ext uri="{FF2B5EF4-FFF2-40B4-BE49-F238E27FC236}">
                <a16:creationId xmlns:a16="http://schemas.microsoft.com/office/drawing/2014/main" id="{DBF80B8C-3FE4-6EF6-8B8A-54143045247E}"/>
              </a:ext>
            </a:extLst>
          </p:cNvPr>
          <p:cNvSpPr txBox="1"/>
          <p:nvPr/>
        </p:nvSpPr>
        <p:spPr>
          <a:xfrm>
            <a:off x="243922" y="849401"/>
            <a:ext cx="16063547" cy="923330"/>
          </a:xfrm>
          <a:prstGeom prst="rect">
            <a:avLst/>
          </a:prstGeom>
          <a:noFill/>
        </p:spPr>
        <p:txBody>
          <a:bodyPr wrap="square" rtlCol="0">
            <a:spAutoFit/>
          </a:bodyPr>
          <a:lstStyle/>
          <a:p>
            <a:pPr defTabSz="1371600">
              <a:defRPr/>
            </a:pPr>
            <a:r>
              <a:rPr lang="en-GB" sz="5400" dirty="0">
                <a:solidFill>
                  <a:srgbClr val="FFFFFF"/>
                </a:solidFill>
                <a:latin typeface="Arial" panose="020B0604020202020204"/>
              </a:rPr>
              <a:t>Slavery reference</a:t>
            </a:r>
          </a:p>
        </p:txBody>
      </p:sp>
      <p:graphicFrame>
        <p:nvGraphicFramePr>
          <p:cNvPr id="10" name="Table 9">
            <a:extLst>
              <a:ext uri="{FF2B5EF4-FFF2-40B4-BE49-F238E27FC236}">
                <a16:creationId xmlns:a16="http://schemas.microsoft.com/office/drawing/2014/main" id="{82E11537-89B4-C55C-8B2C-27B76DB3B629}"/>
              </a:ext>
            </a:extLst>
          </p:cNvPr>
          <p:cNvGraphicFramePr>
            <a:graphicFrameLocks noGrp="1"/>
          </p:cNvGraphicFramePr>
          <p:nvPr/>
        </p:nvGraphicFramePr>
        <p:xfrm>
          <a:off x="609600" y="5082152"/>
          <a:ext cx="17096509" cy="4767146"/>
        </p:xfrm>
        <a:graphic>
          <a:graphicData uri="http://schemas.openxmlformats.org/drawingml/2006/table">
            <a:tbl>
              <a:tblPr firstRow="1" bandRow="1">
                <a:tableStyleId>{5C22544A-7EE6-4342-B048-85BDC9FD1C3A}</a:tableStyleId>
              </a:tblPr>
              <a:tblGrid>
                <a:gridCol w="2923310">
                  <a:extLst>
                    <a:ext uri="{9D8B030D-6E8A-4147-A177-3AD203B41FA5}">
                      <a16:colId xmlns:a16="http://schemas.microsoft.com/office/drawing/2014/main" val="3634034801"/>
                    </a:ext>
                  </a:extLst>
                </a:gridCol>
                <a:gridCol w="14173199">
                  <a:extLst>
                    <a:ext uri="{9D8B030D-6E8A-4147-A177-3AD203B41FA5}">
                      <a16:colId xmlns:a16="http://schemas.microsoft.com/office/drawing/2014/main" val="2014516165"/>
                    </a:ext>
                  </a:extLst>
                </a:gridCol>
              </a:tblGrid>
              <a:tr h="4767146">
                <a:tc>
                  <a:txBody>
                    <a:bodyPr/>
                    <a:lstStyle/>
                    <a:p>
                      <a:r>
                        <a:rPr lang="en-GB" sz="2100" b="0" u="sng" kern="100" dirty="0">
                          <a:effectLst/>
                          <a:latin typeface="+mn-lt"/>
                          <a:ea typeface="Times New Roman" panose="02020603050405020304" pitchFamily="18" charset="0"/>
                        </a:rPr>
                        <a:t>EXAMPLES:</a:t>
                      </a:r>
                      <a:endParaRPr lang="en-GB" sz="2100" b="1" kern="100" dirty="0">
                        <a:effectLst/>
                        <a:latin typeface="+mn-lt"/>
                        <a:ea typeface="Times New Roman" panose="02020603050405020304" pitchFamily="18" charset="0"/>
                      </a:endParaRPr>
                    </a:p>
                    <a:p>
                      <a:endParaRPr lang="en-GB" sz="2100" b="1" dirty="0">
                        <a:latin typeface="+mn-lt"/>
                      </a:endParaRPr>
                    </a:p>
                    <a:p>
                      <a:pPr marL="285750" indent="-285750">
                        <a:buFont typeface="Arial" panose="020B0604020202020204" pitchFamily="34" charset="0"/>
                        <a:buChar char="•"/>
                      </a:pPr>
                      <a:r>
                        <a:rPr lang="en-GB" sz="2100" b="0" dirty="0">
                          <a:latin typeface="+mn-lt"/>
                        </a:rPr>
                        <a:t>Referencing people in chains</a:t>
                      </a:r>
                    </a:p>
                    <a:p>
                      <a:pPr marL="285750" indent="-285750">
                        <a:buFont typeface="Arial" panose="020B0604020202020204" pitchFamily="34" charset="0"/>
                        <a:buChar char="•"/>
                      </a:pPr>
                      <a:r>
                        <a:rPr lang="en-GB" sz="2100" b="0" dirty="0">
                          <a:latin typeface="+mn-lt"/>
                        </a:rPr>
                        <a:t>Referencing picking cotton / working on a plantation</a:t>
                      </a:r>
                    </a:p>
                  </a:txBody>
                  <a:tcPr marL="137160" marR="137160" marT="68580" marB="6858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sng" strike="noStrike" kern="100" cap="none" spc="0" normalizeH="0" baseline="0" noProof="0" dirty="0">
                          <a:ln>
                            <a:noFill/>
                          </a:ln>
                          <a:solidFill>
                            <a:srgbClr val="FFFFFF"/>
                          </a:solidFill>
                          <a:effectLst/>
                          <a:uLnTx/>
                          <a:uFillTx/>
                          <a:latin typeface="+mn-lt"/>
                          <a:ea typeface="Times New Roman" panose="02020603050405020304" pitchFamily="18" charset="0"/>
                          <a:cs typeface="+mn-cs"/>
                        </a:rPr>
                        <a:t>ADDITIONAL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sng" strike="noStrike" kern="100" cap="none" spc="0" normalizeH="0" baseline="0" noProof="0" dirty="0">
                        <a:ln>
                          <a:noFill/>
                        </a:ln>
                        <a:solidFill>
                          <a:srgbClr val="FFFFFF"/>
                        </a:solidFill>
                        <a:effectLst/>
                        <a:uLnTx/>
                        <a:uFillTx/>
                        <a:latin typeface="+mn-lt"/>
                        <a:ea typeface="Times New Roman" panose="02020603050405020304" pitchFamily="18" charset="0"/>
                        <a:cs typeface="+mn-cs"/>
                      </a:endParaRPr>
                    </a:p>
                    <a:p>
                      <a:r>
                        <a:rPr lang="en-GB" sz="2100" b="0" dirty="0">
                          <a:latin typeface="+mn-lt"/>
                        </a:rPr>
                        <a:t>The Atlantic slave trade started in the 16th century.  Millions of black people were ripped from their homes in Africa, chained up in horrendous conditions on slave ships and taken across the Atlantic to be sold as slaves.  Millions died on the journey.  At that time in history, these people literally had no rights.  By the slavers of those times, these people weren't really viewed as human beings; but seen more like animals or beasts of burden, that could be bought and sold.  Can you imagine what that was like?  Referring to horrific historic events such as these is incredibly insensitive and inappropriate. </a:t>
                      </a:r>
                    </a:p>
                  </a:txBody>
                  <a:tcPr marL="137160" marR="137160" marT="68580" marB="68580">
                    <a:noFill/>
                  </a:tcPr>
                </a:tc>
                <a:extLst>
                  <a:ext uri="{0D108BD9-81ED-4DB2-BD59-A6C34878D82A}">
                    <a16:rowId xmlns:a16="http://schemas.microsoft.com/office/drawing/2014/main" val="2053292758"/>
                  </a:ext>
                </a:extLst>
              </a:tr>
            </a:tbl>
          </a:graphicData>
        </a:graphic>
      </p:graphicFrame>
      <p:graphicFrame>
        <p:nvGraphicFramePr>
          <p:cNvPr id="11" name="Table 10">
            <a:extLst>
              <a:ext uri="{FF2B5EF4-FFF2-40B4-BE49-F238E27FC236}">
                <a16:creationId xmlns:a16="http://schemas.microsoft.com/office/drawing/2014/main" id="{59DF8C26-5EEB-E99B-116C-A1B744581266}"/>
              </a:ext>
            </a:extLst>
          </p:cNvPr>
          <p:cNvGraphicFramePr>
            <a:graphicFrameLocks noGrp="1"/>
          </p:cNvGraphicFramePr>
          <p:nvPr>
            <p:extLst>
              <p:ext uri="{D42A27DB-BD31-4B8C-83A1-F6EECF244321}">
                <p14:modId xmlns:p14="http://schemas.microsoft.com/office/powerpoint/2010/main" val="1619434385"/>
              </p:ext>
            </p:extLst>
          </p:nvPr>
        </p:nvGraphicFramePr>
        <p:xfrm>
          <a:off x="609600" y="2532062"/>
          <a:ext cx="15544800" cy="1508760"/>
        </p:xfrm>
        <a:graphic>
          <a:graphicData uri="http://schemas.openxmlformats.org/drawingml/2006/table">
            <a:tbl>
              <a:tblPr firstRow="1" bandRow="1">
                <a:tableStyleId>{5C22544A-7EE6-4342-B048-85BDC9FD1C3A}</a:tableStyleId>
              </a:tblPr>
              <a:tblGrid>
                <a:gridCol w="15544800">
                  <a:extLst>
                    <a:ext uri="{9D8B030D-6E8A-4147-A177-3AD203B41FA5}">
                      <a16:colId xmlns:a16="http://schemas.microsoft.com/office/drawing/2014/main" val="1577735367"/>
                    </a:ext>
                  </a:extLst>
                </a:gridCol>
              </a:tblGrid>
              <a:tr h="1207584">
                <a:tc>
                  <a:txBody>
                    <a:bodyPr/>
                    <a:lstStyle/>
                    <a:p>
                      <a:r>
                        <a:rPr lang="en-GB" sz="3000" b="0" dirty="0">
                          <a:solidFill>
                            <a:schemeClr val="tx1"/>
                          </a:solidFill>
                        </a:rPr>
                        <a:t>Making slurs relating to slavery is unacceptable.  It is a derogatory and dehumanising racial slur, often directed at black people.  It is racist and could constitute a hate crime.</a:t>
                      </a:r>
                    </a:p>
                    <a:p>
                      <a:endParaRPr lang="en-GB" sz="3000" b="0" dirty="0">
                        <a:solidFill>
                          <a:schemeClr val="tx1"/>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011748"/>
                  </a:ext>
                </a:extLst>
              </a:tr>
            </a:tbl>
          </a:graphicData>
        </a:graphic>
      </p:graphicFrame>
    </p:spTree>
    <p:extLst>
      <p:ext uri="{BB962C8B-B14F-4D97-AF65-F5344CB8AC3E}">
        <p14:creationId xmlns:p14="http://schemas.microsoft.com/office/powerpoint/2010/main" val="81338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C6F95B17-7B40-594C-BC51-078ED8F4CD0E}"/>
              </a:ext>
            </a:extLst>
          </p:cNvPr>
          <p:cNvSpPr/>
          <p:nvPr/>
        </p:nvSpPr>
        <p:spPr>
          <a:xfrm>
            <a:off x="0" y="83751"/>
            <a:ext cx="18286716" cy="10203249"/>
          </a:xfrm>
          <a:custGeom>
            <a:avLst/>
            <a:gdLst/>
            <a:ahLst/>
            <a:cxnLst/>
            <a:rect l="l" t="t" r="r" b="b"/>
            <a:pathLst>
              <a:path w="20104100" h="7707630">
                <a:moveTo>
                  <a:pt x="0" y="7707540"/>
                </a:moveTo>
                <a:lnTo>
                  <a:pt x="20104099" y="7707540"/>
                </a:lnTo>
                <a:lnTo>
                  <a:pt x="20104099" y="0"/>
                </a:lnTo>
                <a:lnTo>
                  <a:pt x="0" y="0"/>
                </a:lnTo>
                <a:lnTo>
                  <a:pt x="0" y="7707540"/>
                </a:lnTo>
                <a:close/>
              </a:path>
            </a:pathLst>
          </a:custGeom>
          <a:solidFill>
            <a:srgbClr val="202247"/>
          </a:solidFill>
        </p:spPr>
        <p:txBody>
          <a:bodyPr wrap="square" lIns="0" tIns="0" rIns="0" bIns="0" rtlCol="0"/>
          <a:lstStyle/>
          <a:p>
            <a:pPr defTabSz="415869">
              <a:defRPr/>
            </a:pPr>
            <a:endParaRPr lang="en-GB" sz="1638">
              <a:solidFill>
                <a:srgbClr val="2A2C65"/>
              </a:solidFill>
              <a:latin typeface="Arial" panose="020B0604020202020204"/>
            </a:endParaRPr>
          </a:p>
        </p:txBody>
      </p:sp>
      <p:pic>
        <p:nvPicPr>
          <p:cNvPr id="9" name="Picture 8">
            <a:extLst>
              <a:ext uri="{FF2B5EF4-FFF2-40B4-BE49-F238E27FC236}">
                <a16:creationId xmlns:a16="http://schemas.microsoft.com/office/drawing/2014/main" id="{4402DE19-3F49-3442-9E1A-71411E83E4F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779418" y="174467"/>
            <a:ext cx="2444406" cy="2444406"/>
          </a:xfrm>
          <a:prstGeom prst="rect">
            <a:avLst/>
          </a:prstGeom>
        </p:spPr>
      </p:pic>
      <p:pic>
        <p:nvPicPr>
          <p:cNvPr id="16" name="Picture 15">
            <a:extLst>
              <a:ext uri="{FF2B5EF4-FFF2-40B4-BE49-F238E27FC236}">
                <a16:creationId xmlns:a16="http://schemas.microsoft.com/office/drawing/2014/main" id="{4DE613FB-A0F3-D04F-B9DD-C0859E67439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885775" y="2359608"/>
            <a:ext cx="10474287" cy="10474287"/>
          </a:xfrm>
          <a:prstGeom prst="rect">
            <a:avLst/>
          </a:prstGeom>
        </p:spPr>
      </p:pic>
      <p:sp>
        <p:nvSpPr>
          <p:cNvPr id="6" name="TextBox 5">
            <a:extLst>
              <a:ext uri="{FF2B5EF4-FFF2-40B4-BE49-F238E27FC236}">
                <a16:creationId xmlns:a16="http://schemas.microsoft.com/office/drawing/2014/main" id="{218FFD85-4BB7-4E86-AB0C-293FCCBA5EFE}"/>
              </a:ext>
            </a:extLst>
          </p:cNvPr>
          <p:cNvSpPr txBox="1"/>
          <p:nvPr/>
        </p:nvSpPr>
        <p:spPr>
          <a:xfrm>
            <a:off x="2817824" y="6202925"/>
            <a:ext cx="15574994" cy="652358"/>
          </a:xfrm>
          <a:prstGeom prst="rect">
            <a:avLst/>
          </a:prstGeom>
          <a:noFill/>
        </p:spPr>
        <p:txBody>
          <a:bodyPr wrap="square" rtlCol="0">
            <a:spAutoFit/>
          </a:bodyPr>
          <a:lstStyle/>
          <a:p>
            <a:pPr defTabSz="415869">
              <a:defRPr/>
            </a:pPr>
            <a:r>
              <a:rPr lang="en-GB" sz="3639">
                <a:solidFill>
                  <a:srgbClr val="FFFFFF"/>
                </a:solidFill>
                <a:latin typeface="Arial" panose="020B0604020202020204"/>
              </a:rPr>
              <a:t>         </a:t>
            </a:r>
          </a:p>
        </p:txBody>
      </p:sp>
      <p:sp>
        <p:nvSpPr>
          <p:cNvPr id="3" name="TextBox 2">
            <a:extLst>
              <a:ext uri="{FF2B5EF4-FFF2-40B4-BE49-F238E27FC236}">
                <a16:creationId xmlns:a16="http://schemas.microsoft.com/office/drawing/2014/main" id="{DBF80B8C-3FE4-6EF6-8B8A-54143045247E}"/>
              </a:ext>
            </a:extLst>
          </p:cNvPr>
          <p:cNvSpPr txBox="1"/>
          <p:nvPr/>
        </p:nvSpPr>
        <p:spPr>
          <a:xfrm>
            <a:off x="243922" y="849401"/>
            <a:ext cx="16063547" cy="923330"/>
          </a:xfrm>
          <a:prstGeom prst="rect">
            <a:avLst/>
          </a:prstGeom>
          <a:noFill/>
        </p:spPr>
        <p:txBody>
          <a:bodyPr wrap="square" rtlCol="0">
            <a:spAutoFit/>
          </a:bodyPr>
          <a:lstStyle/>
          <a:p>
            <a:pPr defTabSz="1371600">
              <a:defRPr/>
            </a:pPr>
            <a:r>
              <a:rPr lang="en-GB" sz="5400" dirty="0">
                <a:solidFill>
                  <a:srgbClr val="FFFFFF"/>
                </a:solidFill>
                <a:latin typeface="Arial" panose="020B0604020202020204"/>
              </a:rPr>
              <a:t>Terrorism reference </a:t>
            </a:r>
          </a:p>
        </p:txBody>
      </p:sp>
      <p:graphicFrame>
        <p:nvGraphicFramePr>
          <p:cNvPr id="10" name="Table 9">
            <a:extLst>
              <a:ext uri="{FF2B5EF4-FFF2-40B4-BE49-F238E27FC236}">
                <a16:creationId xmlns:a16="http://schemas.microsoft.com/office/drawing/2014/main" id="{82E11537-89B4-C55C-8B2C-27B76DB3B629}"/>
              </a:ext>
            </a:extLst>
          </p:cNvPr>
          <p:cNvGraphicFramePr>
            <a:graphicFrameLocks noGrp="1"/>
          </p:cNvGraphicFramePr>
          <p:nvPr>
            <p:extLst>
              <p:ext uri="{D42A27DB-BD31-4B8C-83A1-F6EECF244321}">
                <p14:modId xmlns:p14="http://schemas.microsoft.com/office/powerpoint/2010/main" val="3046025019"/>
              </p:ext>
            </p:extLst>
          </p:nvPr>
        </p:nvGraphicFramePr>
        <p:xfrm>
          <a:off x="595103" y="4804014"/>
          <a:ext cx="17096509" cy="5242560"/>
        </p:xfrm>
        <a:graphic>
          <a:graphicData uri="http://schemas.openxmlformats.org/drawingml/2006/table">
            <a:tbl>
              <a:tblPr firstRow="1" bandRow="1">
                <a:tableStyleId>{5C22544A-7EE6-4342-B048-85BDC9FD1C3A}</a:tableStyleId>
              </a:tblPr>
              <a:tblGrid>
                <a:gridCol w="2923310">
                  <a:extLst>
                    <a:ext uri="{9D8B030D-6E8A-4147-A177-3AD203B41FA5}">
                      <a16:colId xmlns:a16="http://schemas.microsoft.com/office/drawing/2014/main" val="3634034801"/>
                    </a:ext>
                  </a:extLst>
                </a:gridCol>
                <a:gridCol w="14173199">
                  <a:extLst>
                    <a:ext uri="{9D8B030D-6E8A-4147-A177-3AD203B41FA5}">
                      <a16:colId xmlns:a16="http://schemas.microsoft.com/office/drawing/2014/main" val="2014516165"/>
                    </a:ext>
                  </a:extLst>
                </a:gridCol>
              </a:tblGrid>
              <a:tr h="5234940">
                <a:tc>
                  <a:txBody>
                    <a:bodyPr/>
                    <a:lstStyle/>
                    <a:p>
                      <a:r>
                        <a:rPr lang="en-GB" sz="2100" b="0" u="sng" kern="100" dirty="0">
                          <a:effectLst/>
                          <a:latin typeface="+mn-lt"/>
                          <a:ea typeface="Times New Roman" panose="02020603050405020304" pitchFamily="18" charset="0"/>
                        </a:rPr>
                        <a:t>EXAMPLES:</a:t>
                      </a:r>
                    </a:p>
                    <a:p>
                      <a:endParaRPr lang="en-GB" sz="2100" b="0" kern="100" dirty="0">
                        <a:effectLst/>
                        <a:latin typeface="+mn-lt"/>
                        <a:ea typeface="Times New Roman" panose="02020603050405020304" pitchFamily="18" charset="0"/>
                      </a:endParaRPr>
                    </a:p>
                    <a:p>
                      <a:pPr marL="285750" indent="-285750">
                        <a:buFont typeface="Arial" panose="020B0604020202020204" pitchFamily="34" charset="0"/>
                        <a:buChar char="•"/>
                      </a:pPr>
                      <a:r>
                        <a:rPr lang="en-GB" sz="2100" b="0" dirty="0">
                          <a:latin typeface="+mn-lt"/>
                        </a:rPr>
                        <a:t>Calling someone a bomber</a:t>
                      </a:r>
                    </a:p>
                    <a:p>
                      <a:pPr marL="285750" indent="-285750">
                        <a:buFont typeface="Arial" panose="020B0604020202020204" pitchFamily="34" charset="0"/>
                        <a:buChar char="•"/>
                      </a:pPr>
                      <a:r>
                        <a:rPr lang="en-GB" sz="2100" b="0" dirty="0">
                          <a:latin typeface="+mn-lt"/>
                        </a:rPr>
                        <a:t>Linking a person to 9/11, Twin Towers or another terrorist event</a:t>
                      </a:r>
                    </a:p>
                    <a:p>
                      <a:endParaRPr lang="en-GB" sz="4100" dirty="0">
                        <a:latin typeface="+mn-lt"/>
                      </a:endParaRPr>
                    </a:p>
                  </a:txBody>
                  <a:tcPr marL="137160" marR="137160" marT="68580" marB="6858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sng" strike="noStrike" kern="100" cap="none" spc="0" normalizeH="0" baseline="0" noProof="0" dirty="0">
                          <a:ln>
                            <a:noFill/>
                          </a:ln>
                          <a:solidFill>
                            <a:srgbClr val="FFFFFF"/>
                          </a:solidFill>
                          <a:effectLst/>
                          <a:uLnTx/>
                          <a:uFillTx/>
                          <a:latin typeface="+mn-lt"/>
                          <a:ea typeface="Times New Roman" panose="02020603050405020304" pitchFamily="18" charset="0"/>
                          <a:cs typeface="+mn-cs"/>
                        </a:rPr>
                        <a:t>ADDITIONAL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sng" strike="noStrike" kern="100" cap="none" spc="0" normalizeH="0" baseline="0" noProof="0" dirty="0">
                        <a:ln>
                          <a:noFill/>
                        </a:ln>
                        <a:solidFill>
                          <a:srgbClr val="FFFFFF"/>
                        </a:solidFill>
                        <a:effectLst/>
                        <a:uLnTx/>
                        <a:uFillTx/>
                        <a:latin typeface="+mn-lt"/>
                        <a:ea typeface="Times New Roman" panose="02020603050405020304" pitchFamily="18" charset="0"/>
                        <a:cs typeface="+mn-cs"/>
                      </a:endParaRPr>
                    </a:p>
                    <a:p>
                      <a:r>
                        <a:rPr lang="en-GB" sz="2100" b="0" dirty="0">
                          <a:latin typeface="+mn-lt"/>
                        </a:rPr>
                        <a:t>Terrorism is defined as the use or threat of action which: involves serious violence against a person, involves serious damage to property, endangers a person's life.  Is this really what you meant to suggest in your comment?</a:t>
                      </a:r>
                    </a:p>
                    <a:p>
                      <a:endParaRPr lang="en-GB" sz="2100" b="0" dirty="0">
                        <a:latin typeface="+mn-lt"/>
                      </a:endParaRPr>
                    </a:p>
                    <a:p>
                      <a:r>
                        <a:rPr lang="en-GB" sz="2100" b="0" dirty="0">
                          <a:latin typeface="+mn-lt"/>
                        </a:rPr>
                        <a:t>9/11 details - On Tuesday 11 September 2001, suicide attackers seized US passenger jets and crashed them into two New York skyscrapers, killing thousands of people.  What unfolded that day has had profound consequences across the globe.  In all, 2,977 people (not counting the 19 hijackers) lost their lives, most of them in New York.  All 246 passengers and crew aboard the four planes were killed.  At the Twin Towers, 2,606 people died - at the time or later from the injuries sustained.  At the Pentagon, 125 people were killed.  The youngest victim was two-year-old Christine Lee Hanson and the oldest was 82-year-old Robert Norton, who were both passengers on planes.</a:t>
                      </a:r>
                    </a:p>
                    <a:p>
                      <a:r>
                        <a:rPr lang="en-GB" sz="2100" b="0" dirty="0">
                          <a:latin typeface="+mn-lt"/>
                        </a:rPr>
                        <a:t>Have you really considered how this impacts on someone you called a terrorist?</a:t>
                      </a:r>
                    </a:p>
                    <a:p>
                      <a:r>
                        <a:rPr lang="en-GB" sz="2100" b="0" dirty="0">
                          <a:latin typeface="+mn-lt"/>
                        </a:rPr>
                        <a:t>Have you considered that many lives are broken by the impacts of terrorism?  You don’t know if anyone who heard you has been directly or indirectly affected by terrorism.</a:t>
                      </a:r>
                    </a:p>
                    <a:p>
                      <a:endParaRPr lang="en-GB" sz="4100" dirty="0">
                        <a:latin typeface="+mn-lt"/>
                      </a:endParaRPr>
                    </a:p>
                  </a:txBody>
                  <a:tcPr marL="137160" marR="137160" marT="68580" marB="68580">
                    <a:noFill/>
                  </a:tcPr>
                </a:tc>
                <a:extLst>
                  <a:ext uri="{0D108BD9-81ED-4DB2-BD59-A6C34878D82A}">
                    <a16:rowId xmlns:a16="http://schemas.microsoft.com/office/drawing/2014/main" val="2053292758"/>
                  </a:ext>
                </a:extLst>
              </a:tr>
            </a:tbl>
          </a:graphicData>
        </a:graphic>
      </p:graphicFrame>
      <p:graphicFrame>
        <p:nvGraphicFramePr>
          <p:cNvPr id="11" name="Table 10">
            <a:extLst>
              <a:ext uri="{FF2B5EF4-FFF2-40B4-BE49-F238E27FC236}">
                <a16:creationId xmlns:a16="http://schemas.microsoft.com/office/drawing/2014/main" id="{59DF8C26-5EEB-E99B-116C-A1B744581266}"/>
              </a:ext>
            </a:extLst>
          </p:cNvPr>
          <p:cNvGraphicFramePr>
            <a:graphicFrameLocks noGrp="1"/>
          </p:cNvGraphicFramePr>
          <p:nvPr>
            <p:extLst>
              <p:ext uri="{D42A27DB-BD31-4B8C-83A1-F6EECF244321}">
                <p14:modId xmlns:p14="http://schemas.microsoft.com/office/powerpoint/2010/main" val="2007193402"/>
              </p:ext>
            </p:extLst>
          </p:nvPr>
        </p:nvGraphicFramePr>
        <p:xfrm>
          <a:off x="609600" y="2532062"/>
          <a:ext cx="15316200" cy="1965960"/>
        </p:xfrm>
        <a:graphic>
          <a:graphicData uri="http://schemas.openxmlformats.org/drawingml/2006/table">
            <a:tbl>
              <a:tblPr firstRow="1" bandRow="1">
                <a:tableStyleId>{5C22544A-7EE6-4342-B048-85BDC9FD1C3A}</a:tableStyleId>
              </a:tblPr>
              <a:tblGrid>
                <a:gridCol w="15316200">
                  <a:extLst>
                    <a:ext uri="{9D8B030D-6E8A-4147-A177-3AD203B41FA5}">
                      <a16:colId xmlns:a16="http://schemas.microsoft.com/office/drawing/2014/main" val="1577735367"/>
                    </a:ext>
                  </a:extLst>
                </a:gridCol>
              </a:tblGrid>
              <a:tr h="1965960">
                <a:tc>
                  <a:txBody>
                    <a:bodyPr/>
                    <a:lstStyle/>
                    <a:p>
                      <a:r>
                        <a:rPr lang="en-GB" sz="3000" b="0" dirty="0">
                          <a:solidFill>
                            <a:schemeClr val="tx1"/>
                          </a:solidFill>
                        </a:rPr>
                        <a:t>Making slurs relating to terrorism is unacceptable.  It is derogatory and dehumanising racial stereotyping and a racist slur, often directed at people of Islamic faith.  It is racist and could constitute a hate crime.</a:t>
                      </a:r>
                    </a:p>
                    <a:p>
                      <a:endParaRPr lang="en-GB" sz="3000" b="0" dirty="0">
                        <a:solidFill>
                          <a:schemeClr val="tx1"/>
                        </a:solidFill>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011748"/>
                  </a:ext>
                </a:extLst>
              </a:tr>
            </a:tbl>
          </a:graphicData>
        </a:graphic>
      </p:graphicFrame>
    </p:spTree>
    <p:extLst>
      <p:ext uri="{BB962C8B-B14F-4D97-AF65-F5344CB8AC3E}">
        <p14:creationId xmlns:p14="http://schemas.microsoft.com/office/powerpoint/2010/main" val="393591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6B3C-9991-17C6-287A-618FB6256306}"/>
            </a:ext>
          </a:extLst>
        </p:cNvPr>
        <p:cNvGrpSpPr/>
        <p:nvPr/>
      </p:nvGrpSpPr>
      <p:grpSpPr>
        <a:xfrm>
          <a:off x="0" y="0"/>
          <a:ext cx="0" cy="0"/>
          <a:chOff x="0" y="0"/>
          <a:chExt cx="0" cy="0"/>
        </a:xfrm>
      </p:grpSpPr>
      <p:sp>
        <p:nvSpPr>
          <p:cNvPr id="13" name="object 3">
            <a:extLst>
              <a:ext uri="{FF2B5EF4-FFF2-40B4-BE49-F238E27FC236}">
                <a16:creationId xmlns:a16="http://schemas.microsoft.com/office/drawing/2014/main" id="{D1F17C5F-76C3-FF41-2ADD-BA83E11861C1}"/>
              </a:ext>
            </a:extLst>
          </p:cNvPr>
          <p:cNvSpPr/>
          <p:nvPr/>
        </p:nvSpPr>
        <p:spPr>
          <a:xfrm>
            <a:off x="0" y="83751"/>
            <a:ext cx="18286716" cy="10203249"/>
          </a:xfrm>
          <a:custGeom>
            <a:avLst/>
            <a:gdLst/>
            <a:ahLst/>
            <a:cxnLst/>
            <a:rect l="l" t="t" r="r" b="b"/>
            <a:pathLst>
              <a:path w="20104100" h="7707630">
                <a:moveTo>
                  <a:pt x="0" y="7707540"/>
                </a:moveTo>
                <a:lnTo>
                  <a:pt x="20104099" y="7707540"/>
                </a:lnTo>
                <a:lnTo>
                  <a:pt x="20104099" y="0"/>
                </a:lnTo>
                <a:lnTo>
                  <a:pt x="0" y="0"/>
                </a:lnTo>
                <a:lnTo>
                  <a:pt x="0" y="7707540"/>
                </a:lnTo>
                <a:close/>
              </a:path>
            </a:pathLst>
          </a:custGeom>
          <a:solidFill>
            <a:srgbClr val="202247"/>
          </a:solidFill>
        </p:spPr>
        <p:txBody>
          <a:bodyPr wrap="square" lIns="0" tIns="0" rIns="0" bIns="0" rtlCol="0"/>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lang="en-GB" sz="1638" b="0" i="0" u="none" strike="noStrike" kern="1200" cap="none" spc="0" normalizeH="0" baseline="0" noProof="0">
              <a:ln>
                <a:noFill/>
              </a:ln>
              <a:solidFill>
                <a:srgbClr val="2A2C65"/>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BD08042B-2B82-A83C-58C7-A06941F4F98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779418" y="174467"/>
            <a:ext cx="2444406" cy="2444406"/>
          </a:xfrm>
          <a:prstGeom prst="rect">
            <a:avLst/>
          </a:prstGeom>
        </p:spPr>
      </p:pic>
      <p:pic>
        <p:nvPicPr>
          <p:cNvPr id="16" name="Picture 15">
            <a:extLst>
              <a:ext uri="{FF2B5EF4-FFF2-40B4-BE49-F238E27FC236}">
                <a16:creationId xmlns:a16="http://schemas.microsoft.com/office/drawing/2014/main" id="{FEE4666B-9764-864B-E448-2EF0ACDAF1E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885775" y="2359608"/>
            <a:ext cx="10474287" cy="10474287"/>
          </a:xfrm>
          <a:prstGeom prst="rect">
            <a:avLst/>
          </a:prstGeom>
        </p:spPr>
      </p:pic>
      <p:sp>
        <p:nvSpPr>
          <p:cNvPr id="6" name="TextBox 5">
            <a:extLst>
              <a:ext uri="{FF2B5EF4-FFF2-40B4-BE49-F238E27FC236}">
                <a16:creationId xmlns:a16="http://schemas.microsoft.com/office/drawing/2014/main" id="{61956C5E-3880-E5D4-7AD0-D64FD1F02C6A}"/>
              </a:ext>
            </a:extLst>
          </p:cNvPr>
          <p:cNvSpPr txBox="1"/>
          <p:nvPr/>
        </p:nvSpPr>
        <p:spPr>
          <a:xfrm>
            <a:off x="2817824" y="6202925"/>
            <a:ext cx="15574994" cy="652358"/>
          </a:xfrm>
          <a:prstGeom prst="rect">
            <a:avLst/>
          </a:prstGeom>
          <a:noFill/>
        </p:spPr>
        <p:txBody>
          <a:bodyPr wrap="square" rtlCol="0">
            <a:sp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r>
              <a:rPr kumimoji="0" lang="en-GB" sz="3639"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3" name="TextBox 2">
            <a:extLst>
              <a:ext uri="{FF2B5EF4-FFF2-40B4-BE49-F238E27FC236}">
                <a16:creationId xmlns:a16="http://schemas.microsoft.com/office/drawing/2014/main" id="{6FF80DEC-9170-3FAA-4E52-B6E4C135FABD}"/>
              </a:ext>
            </a:extLst>
          </p:cNvPr>
          <p:cNvSpPr txBox="1"/>
          <p:nvPr/>
        </p:nvSpPr>
        <p:spPr>
          <a:xfrm>
            <a:off x="457200" y="6972300"/>
            <a:ext cx="17145000" cy="258532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Arial" panose="020B0604020202020204"/>
                <a:ea typeface="+mn-ea"/>
                <a:cs typeface="+mn-cs"/>
              </a:rPr>
              <a:t>Future editions of the blog will remind students about sexist and homophobic terms that are also totally unacceptable…</a:t>
            </a:r>
          </a:p>
        </p:txBody>
      </p:sp>
    </p:spTree>
    <p:extLst>
      <p:ext uri="{BB962C8B-B14F-4D97-AF65-F5344CB8AC3E}">
        <p14:creationId xmlns:p14="http://schemas.microsoft.com/office/powerpoint/2010/main" val="3086878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7F30CB">
                <a:alpha val="100000"/>
              </a:srgbClr>
            </a:gs>
            <a:gs pos="100000">
              <a:srgbClr val="01DCB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55477" y="-697431"/>
            <a:ext cx="18398955" cy="12007055"/>
          </a:xfrm>
          <a:custGeom>
            <a:avLst/>
            <a:gdLst/>
            <a:ahLst/>
            <a:cxnLst/>
            <a:rect l="l" t="t" r="r" b="b"/>
            <a:pathLst>
              <a:path w="18398955" h="12007055">
                <a:moveTo>
                  <a:pt x="0" y="0"/>
                </a:moveTo>
                <a:lnTo>
                  <a:pt x="18398954" y="0"/>
                </a:lnTo>
                <a:lnTo>
                  <a:pt x="18398954" y="12007055"/>
                </a:lnTo>
                <a:lnTo>
                  <a:pt x="0" y="12007055"/>
                </a:lnTo>
                <a:lnTo>
                  <a:pt x="0" y="0"/>
                </a:lnTo>
                <a:close/>
              </a:path>
            </a:pathLst>
          </a:custGeom>
          <a:blipFill>
            <a:blip r:embed="rId2"/>
            <a:stretch>
              <a:fillRect r="-4415"/>
            </a:stretch>
          </a:blipFill>
        </p:spPr>
        <p:txBody>
          <a:bodyPr/>
          <a:lstStyle/>
          <a:p>
            <a:endParaRPr lang="en-GB"/>
          </a:p>
        </p:txBody>
      </p:sp>
      <p:sp>
        <p:nvSpPr>
          <p:cNvPr id="3" name="Freeform 3"/>
          <p:cNvSpPr/>
          <p:nvPr/>
        </p:nvSpPr>
        <p:spPr>
          <a:xfrm>
            <a:off x="15924887" y="7698353"/>
            <a:ext cx="2221881" cy="2452749"/>
          </a:xfrm>
          <a:custGeom>
            <a:avLst/>
            <a:gdLst/>
            <a:ahLst/>
            <a:cxnLst/>
            <a:rect l="l" t="t" r="r" b="b"/>
            <a:pathLst>
              <a:path w="2221881" h="2452749">
                <a:moveTo>
                  <a:pt x="0" y="0"/>
                </a:moveTo>
                <a:lnTo>
                  <a:pt x="2221881" y="0"/>
                </a:lnTo>
                <a:lnTo>
                  <a:pt x="2221881" y="2452749"/>
                </a:lnTo>
                <a:lnTo>
                  <a:pt x="0" y="2452749"/>
                </a:lnTo>
                <a:lnTo>
                  <a:pt x="0" y="0"/>
                </a:lnTo>
                <a:close/>
              </a:path>
            </a:pathLst>
          </a:custGeom>
          <a:blipFill>
            <a:blip r:embed="rId3"/>
            <a:stretch>
              <a:fillRect/>
            </a:stretch>
          </a:blipFill>
        </p:spPr>
        <p:txBody>
          <a:bodyPr/>
          <a:lstStyle/>
          <a:p>
            <a:endParaRPr lang="en-GB"/>
          </a:p>
        </p:txBody>
      </p:sp>
      <p:sp>
        <p:nvSpPr>
          <p:cNvPr id="4" name="Freeform 4"/>
          <p:cNvSpPr/>
          <p:nvPr/>
        </p:nvSpPr>
        <p:spPr>
          <a:xfrm>
            <a:off x="12464757" y="5143500"/>
            <a:ext cx="4470292" cy="2430721"/>
          </a:xfrm>
          <a:custGeom>
            <a:avLst/>
            <a:gdLst/>
            <a:ahLst/>
            <a:cxnLst/>
            <a:rect l="l" t="t" r="r" b="b"/>
            <a:pathLst>
              <a:path w="4470292" h="2430721">
                <a:moveTo>
                  <a:pt x="0" y="0"/>
                </a:moveTo>
                <a:lnTo>
                  <a:pt x="4470292" y="0"/>
                </a:lnTo>
                <a:lnTo>
                  <a:pt x="4470292" y="2430721"/>
                </a:lnTo>
                <a:lnTo>
                  <a:pt x="0" y="2430721"/>
                </a:lnTo>
                <a:lnTo>
                  <a:pt x="0" y="0"/>
                </a:lnTo>
                <a:close/>
              </a:path>
            </a:pathLst>
          </a:custGeom>
          <a:blipFill>
            <a:blip r:embed="rId4"/>
            <a:stretch>
              <a:fillRect/>
            </a:stretch>
          </a:blipFill>
        </p:spPr>
        <p:txBody>
          <a:bodyPr/>
          <a:lstStyle/>
          <a:p>
            <a:endParaRPr lang="en-GB"/>
          </a:p>
        </p:txBody>
      </p:sp>
      <p:sp>
        <p:nvSpPr>
          <p:cNvPr id="5" name="Freeform 5"/>
          <p:cNvSpPr/>
          <p:nvPr/>
        </p:nvSpPr>
        <p:spPr>
          <a:xfrm>
            <a:off x="8444798" y="7150189"/>
            <a:ext cx="3800086" cy="2763699"/>
          </a:xfrm>
          <a:custGeom>
            <a:avLst/>
            <a:gdLst/>
            <a:ahLst/>
            <a:cxnLst/>
            <a:rect l="l" t="t" r="r" b="b"/>
            <a:pathLst>
              <a:path w="3800086" h="2763699">
                <a:moveTo>
                  <a:pt x="0" y="0"/>
                </a:moveTo>
                <a:lnTo>
                  <a:pt x="3800086" y="0"/>
                </a:lnTo>
                <a:lnTo>
                  <a:pt x="3800086" y="2763699"/>
                </a:lnTo>
                <a:lnTo>
                  <a:pt x="0" y="2763699"/>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2306954" y="-60568"/>
            <a:ext cx="13703672" cy="1630568"/>
          </a:xfrm>
          <a:prstGeom prst="rect">
            <a:avLst/>
          </a:prstGeom>
        </p:spPr>
        <p:txBody>
          <a:bodyPr lIns="0" tIns="0" rIns="0" bIns="0" rtlCol="0" anchor="t">
            <a:spAutoFit/>
          </a:bodyPr>
          <a:lstStyle/>
          <a:p>
            <a:pPr algn="ctr">
              <a:lnSpc>
                <a:spcPts val="13026"/>
              </a:lnSpc>
              <a:spcBef>
                <a:spcPct val="0"/>
              </a:spcBef>
            </a:pPr>
            <a:r>
              <a:rPr lang="en-US" sz="9304">
                <a:solidFill>
                  <a:srgbClr val="5CE1E6"/>
                </a:solidFill>
                <a:latin typeface="UKIJ Qolyazma Tuz"/>
                <a:ea typeface="UKIJ Qolyazma Tuz"/>
                <a:cs typeface="UKIJ Qolyazma Tuz"/>
                <a:sym typeface="UKIJ Qolyazma Tuz"/>
              </a:rPr>
              <a:t>Milano Cortina Paralympics</a:t>
            </a:r>
          </a:p>
        </p:txBody>
      </p:sp>
      <p:sp>
        <p:nvSpPr>
          <p:cNvPr id="7" name="TextBox 7"/>
          <p:cNvSpPr txBox="1"/>
          <p:nvPr/>
        </p:nvSpPr>
        <p:spPr>
          <a:xfrm>
            <a:off x="4859811" y="1190654"/>
            <a:ext cx="8568378" cy="1023805"/>
          </a:xfrm>
          <a:prstGeom prst="rect">
            <a:avLst/>
          </a:prstGeom>
        </p:spPr>
        <p:txBody>
          <a:bodyPr lIns="0" tIns="0" rIns="0" bIns="0" rtlCol="0" anchor="t">
            <a:spAutoFit/>
          </a:bodyPr>
          <a:lstStyle/>
          <a:p>
            <a:pPr algn="ctr">
              <a:lnSpc>
                <a:spcPts val="8144"/>
              </a:lnSpc>
              <a:spcBef>
                <a:spcPct val="0"/>
              </a:spcBef>
            </a:pPr>
            <a:r>
              <a:rPr lang="en-US" sz="5817">
                <a:solidFill>
                  <a:srgbClr val="202247"/>
                </a:solidFill>
                <a:latin typeface="UKIJ Qolyazma Tuz"/>
                <a:ea typeface="UKIJ Qolyazma Tuz"/>
                <a:cs typeface="UKIJ Qolyazma Tuz"/>
                <a:sym typeface="UKIJ Qolyazma Tuz"/>
              </a:rPr>
              <a:t>6th - 15th of March</a:t>
            </a:r>
          </a:p>
        </p:txBody>
      </p:sp>
      <p:sp>
        <p:nvSpPr>
          <p:cNvPr id="8" name="TextBox 8"/>
          <p:cNvSpPr txBox="1"/>
          <p:nvPr/>
        </p:nvSpPr>
        <p:spPr>
          <a:xfrm>
            <a:off x="2277374" y="-60568"/>
            <a:ext cx="13703672" cy="1630568"/>
          </a:xfrm>
          <a:prstGeom prst="rect">
            <a:avLst/>
          </a:prstGeom>
        </p:spPr>
        <p:txBody>
          <a:bodyPr lIns="0" tIns="0" rIns="0" bIns="0" rtlCol="0" anchor="t">
            <a:spAutoFit/>
          </a:bodyPr>
          <a:lstStyle/>
          <a:p>
            <a:pPr algn="ctr">
              <a:lnSpc>
                <a:spcPts val="13026"/>
              </a:lnSpc>
              <a:spcBef>
                <a:spcPct val="0"/>
              </a:spcBef>
            </a:pPr>
            <a:r>
              <a:rPr lang="en-US" sz="9304">
                <a:solidFill>
                  <a:srgbClr val="6847A8">
                    <a:alpha val="73725"/>
                  </a:srgbClr>
                </a:solidFill>
                <a:latin typeface="UKIJ Qolyazma Tuz"/>
                <a:ea typeface="UKIJ Qolyazma Tuz"/>
                <a:cs typeface="UKIJ Qolyazma Tuz"/>
                <a:sym typeface="UKIJ Qolyazma Tuz"/>
              </a:rPr>
              <a:t>Milano Cortina Paralympics</a:t>
            </a:r>
          </a:p>
        </p:txBody>
      </p:sp>
      <p:sp>
        <p:nvSpPr>
          <p:cNvPr id="9" name="TextBox 9"/>
          <p:cNvSpPr txBox="1"/>
          <p:nvPr/>
        </p:nvSpPr>
        <p:spPr>
          <a:xfrm>
            <a:off x="1352951" y="2243034"/>
            <a:ext cx="15582098" cy="1793314"/>
          </a:xfrm>
          <a:prstGeom prst="rect">
            <a:avLst/>
          </a:prstGeom>
        </p:spPr>
        <p:txBody>
          <a:bodyPr lIns="0" tIns="0" rIns="0" bIns="0" rtlCol="0" anchor="t">
            <a:spAutoFit/>
          </a:bodyPr>
          <a:lstStyle/>
          <a:p>
            <a:pPr algn="just">
              <a:lnSpc>
                <a:spcPts val="4659"/>
              </a:lnSpc>
            </a:pPr>
            <a:r>
              <a:rPr lang="en-US" sz="4274">
                <a:solidFill>
                  <a:srgbClr val="FFFFFF"/>
                </a:solidFill>
                <a:latin typeface="UKIJ Qolyazma Tuz"/>
                <a:ea typeface="UKIJ Qolyazma Tuz"/>
                <a:cs typeface="UKIJ Qolyazma Tuz"/>
                <a:sym typeface="UKIJ Qolyazma Tuz"/>
              </a:rPr>
              <a:t>The Milano Cortina Paralympic games mark 50 years since the first Winter Paralympics. It is the second time they have been held in Italy. </a:t>
            </a:r>
          </a:p>
          <a:p>
            <a:pPr algn="just">
              <a:lnSpc>
                <a:spcPts val="4659"/>
              </a:lnSpc>
            </a:pPr>
            <a:r>
              <a:rPr lang="en-US" sz="4274">
                <a:solidFill>
                  <a:srgbClr val="FFFFFF"/>
                </a:solidFill>
                <a:latin typeface="UKIJ Qolyazma Tuz"/>
                <a:ea typeface="UKIJ Qolyazma Tuz"/>
                <a:cs typeface="UKIJ Qolyazma Tuz"/>
                <a:sym typeface="UKIJ Qolyazma Tuz"/>
              </a:rPr>
              <a:t>This year, wheelchair curling mixed doubles will feature for the first time. </a:t>
            </a:r>
          </a:p>
        </p:txBody>
      </p:sp>
      <p:sp>
        <p:nvSpPr>
          <p:cNvPr id="10" name="TextBox 10"/>
          <p:cNvSpPr txBox="1"/>
          <p:nvPr/>
        </p:nvSpPr>
        <p:spPr>
          <a:xfrm>
            <a:off x="1193013" y="4408220"/>
            <a:ext cx="15842814" cy="579794"/>
          </a:xfrm>
          <a:prstGeom prst="rect">
            <a:avLst/>
          </a:prstGeom>
        </p:spPr>
        <p:txBody>
          <a:bodyPr lIns="0" tIns="0" rIns="0" bIns="0" rtlCol="0" anchor="t">
            <a:spAutoFit/>
          </a:bodyPr>
          <a:lstStyle/>
          <a:p>
            <a:pPr algn="just">
              <a:lnSpc>
                <a:spcPts val="4363"/>
              </a:lnSpc>
            </a:pPr>
            <a:r>
              <a:rPr lang="en-US" sz="4002" spc="200">
                <a:solidFill>
                  <a:srgbClr val="202247"/>
                </a:solidFill>
                <a:latin typeface="UKIJ Qolyazma Tuz"/>
                <a:ea typeface="UKIJ Qolyazma Tuz"/>
                <a:cs typeface="UKIJ Qolyazma Tuz"/>
                <a:sym typeface="UKIJ Qolyazma Tuz"/>
              </a:rPr>
              <a:t>Around 665 athletes will compete in 79 medal events across 6 sports. </a:t>
            </a:r>
          </a:p>
        </p:txBody>
      </p:sp>
      <p:sp>
        <p:nvSpPr>
          <p:cNvPr id="11" name="TextBox 11"/>
          <p:cNvSpPr txBox="1"/>
          <p:nvPr/>
        </p:nvSpPr>
        <p:spPr>
          <a:xfrm>
            <a:off x="1193013" y="5030233"/>
            <a:ext cx="15842814" cy="3894494"/>
          </a:xfrm>
          <a:prstGeom prst="rect">
            <a:avLst/>
          </a:prstGeom>
        </p:spPr>
        <p:txBody>
          <a:bodyPr lIns="0" tIns="0" rIns="0" bIns="0" rtlCol="0" anchor="t">
            <a:spAutoFit/>
          </a:bodyPr>
          <a:lstStyle/>
          <a:p>
            <a:pPr algn="just">
              <a:lnSpc>
                <a:spcPts val="4363"/>
              </a:lnSpc>
            </a:pPr>
            <a:r>
              <a:rPr lang="en-US" sz="4002" spc="200" dirty="0">
                <a:solidFill>
                  <a:srgbClr val="202247"/>
                </a:solidFill>
                <a:latin typeface="UKIJ Qolyazma Tuz"/>
                <a:ea typeface="UKIJ Qolyazma Tuz"/>
                <a:cs typeface="UKIJ Qolyazma Tuz"/>
                <a:sym typeface="UKIJ Qolyazma Tuz"/>
              </a:rPr>
              <a:t>These sports are:</a:t>
            </a:r>
          </a:p>
          <a:p>
            <a:pPr marL="864208" lvl="1" indent="-432104" algn="just">
              <a:lnSpc>
                <a:spcPts val="4363"/>
              </a:lnSpc>
              <a:buFont typeface="Arial"/>
              <a:buChar char="•"/>
            </a:pPr>
            <a:r>
              <a:rPr lang="en-US" sz="4002" spc="200" dirty="0">
                <a:solidFill>
                  <a:srgbClr val="202247"/>
                </a:solidFill>
                <a:latin typeface="UKIJ Qolyazma Tuz"/>
                <a:ea typeface="UKIJ Qolyazma Tuz"/>
                <a:cs typeface="UKIJ Qolyazma Tuz"/>
                <a:sym typeface="UKIJ Qolyazma Tuz"/>
              </a:rPr>
              <a:t>Para Alpine Skiing</a:t>
            </a:r>
          </a:p>
          <a:p>
            <a:pPr marL="864208" lvl="1" indent="-432104" algn="just">
              <a:lnSpc>
                <a:spcPts val="4363"/>
              </a:lnSpc>
              <a:buFont typeface="Arial"/>
              <a:buChar char="•"/>
            </a:pPr>
            <a:r>
              <a:rPr lang="en-US" sz="4002" spc="200" dirty="0">
                <a:solidFill>
                  <a:srgbClr val="202247"/>
                </a:solidFill>
                <a:latin typeface="UKIJ Qolyazma Tuz"/>
                <a:ea typeface="UKIJ Qolyazma Tuz"/>
                <a:cs typeface="UKIJ Qolyazma Tuz"/>
                <a:sym typeface="UKIJ Qolyazma Tuz"/>
              </a:rPr>
              <a:t>Para Biathlon</a:t>
            </a:r>
          </a:p>
          <a:p>
            <a:pPr marL="864208" lvl="1" indent="-432104" algn="just">
              <a:lnSpc>
                <a:spcPts val="4363"/>
              </a:lnSpc>
              <a:buFont typeface="Arial"/>
              <a:buChar char="•"/>
            </a:pPr>
            <a:r>
              <a:rPr lang="en-US" sz="4002" spc="200" dirty="0">
                <a:solidFill>
                  <a:srgbClr val="202247"/>
                </a:solidFill>
                <a:latin typeface="UKIJ Qolyazma Tuz"/>
                <a:ea typeface="UKIJ Qolyazma Tuz"/>
                <a:cs typeface="UKIJ Qolyazma Tuz"/>
                <a:sym typeface="UKIJ Qolyazma Tuz"/>
              </a:rPr>
              <a:t>Para Cross Country Skiing</a:t>
            </a:r>
          </a:p>
          <a:p>
            <a:pPr marL="864208" lvl="1" indent="-432104" algn="just">
              <a:lnSpc>
                <a:spcPts val="4363"/>
              </a:lnSpc>
              <a:buFont typeface="Arial"/>
              <a:buChar char="•"/>
            </a:pPr>
            <a:r>
              <a:rPr lang="en-US" sz="4002" spc="200" dirty="0">
                <a:solidFill>
                  <a:srgbClr val="202247"/>
                </a:solidFill>
                <a:latin typeface="UKIJ Qolyazma Tuz"/>
                <a:ea typeface="UKIJ Qolyazma Tuz"/>
                <a:cs typeface="UKIJ Qolyazma Tuz"/>
                <a:sym typeface="UKIJ Qolyazma Tuz"/>
              </a:rPr>
              <a:t>Para Ice Hockey</a:t>
            </a:r>
          </a:p>
          <a:p>
            <a:pPr marL="864208" lvl="1" indent="-432104" algn="just">
              <a:lnSpc>
                <a:spcPts val="4363"/>
              </a:lnSpc>
              <a:buFont typeface="Arial"/>
              <a:buChar char="•"/>
            </a:pPr>
            <a:r>
              <a:rPr lang="en-US" sz="4002" spc="200" dirty="0">
                <a:solidFill>
                  <a:srgbClr val="202247"/>
                </a:solidFill>
                <a:latin typeface="UKIJ Qolyazma Tuz"/>
                <a:ea typeface="UKIJ Qolyazma Tuz"/>
                <a:cs typeface="UKIJ Qolyazma Tuz"/>
                <a:sym typeface="UKIJ Qolyazma Tuz"/>
              </a:rPr>
              <a:t>Para Snowboard </a:t>
            </a:r>
          </a:p>
          <a:p>
            <a:pPr marL="864208" lvl="1" indent="-432104" algn="just">
              <a:lnSpc>
                <a:spcPts val="4363"/>
              </a:lnSpc>
              <a:buFont typeface="Arial"/>
              <a:buChar char="•"/>
            </a:pPr>
            <a:r>
              <a:rPr lang="en-US" sz="4002" spc="200" dirty="0">
                <a:solidFill>
                  <a:srgbClr val="202247"/>
                </a:solidFill>
                <a:latin typeface="UKIJ Qolyazma Tuz"/>
                <a:ea typeface="UKIJ Qolyazma Tuz"/>
                <a:cs typeface="UKIJ Qolyazma Tuz"/>
                <a:sym typeface="UKIJ Qolyazma Tuz"/>
              </a:rPr>
              <a:t>Wheelchair Curling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7F30CB">
                <a:alpha val="100000"/>
              </a:srgbClr>
            </a:gs>
            <a:gs pos="100000">
              <a:srgbClr val="01DCB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915231" y="2721459"/>
            <a:ext cx="4710751" cy="3951972"/>
          </a:xfrm>
          <a:custGeom>
            <a:avLst/>
            <a:gdLst/>
            <a:ahLst/>
            <a:cxnLst/>
            <a:rect l="l" t="t" r="r" b="b"/>
            <a:pathLst>
              <a:path w="4710751" h="3951972">
                <a:moveTo>
                  <a:pt x="0" y="0"/>
                </a:moveTo>
                <a:lnTo>
                  <a:pt x="4710751" y="0"/>
                </a:lnTo>
                <a:lnTo>
                  <a:pt x="4710751" y="3951973"/>
                </a:lnTo>
                <a:lnTo>
                  <a:pt x="0" y="3951973"/>
                </a:lnTo>
                <a:lnTo>
                  <a:pt x="0" y="0"/>
                </a:lnTo>
                <a:close/>
              </a:path>
            </a:pathLst>
          </a:custGeom>
          <a:blipFill>
            <a:blip r:embed="rId2"/>
            <a:stretch>
              <a:fillRect/>
            </a:stretch>
          </a:blipFill>
        </p:spPr>
        <p:txBody>
          <a:bodyPr/>
          <a:lstStyle/>
          <a:p>
            <a:endParaRPr lang="en-GB"/>
          </a:p>
        </p:txBody>
      </p:sp>
      <p:sp>
        <p:nvSpPr>
          <p:cNvPr id="3" name="Freeform 3"/>
          <p:cNvSpPr/>
          <p:nvPr/>
        </p:nvSpPr>
        <p:spPr>
          <a:xfrm>
            <a:off x="10724444" y="2779835"/>
            <a:ext cx="6085319" cy="3835220"/>
          </a:xfrm>
          <a:custGeom>
            <a:avLst/>
            <a:gdLst/>
            <a:ahLst/>
            <a:cxnLst/>
            <a:rect l="l" t="t" r="r" b="b"/>
            <a:pathLst>
              <a:path w="6085319" h="3835220">
                <a:moveTo>
                  <a:pt x="0" y="0"/>
                </a:moveTo>
                <a:lnTo>
                  <a:pt x="6085319" y="0"/>
                </a:lnTo>
                <a:lnTo>
                  <a:pt x="6085319" y="3835221"/>
                </a:lnTo>
                <a:lnTo>
                  <a:pt x="0" y="3835221"/>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26509" y="166684"/>
            <a:ext cx="6631169" cy="1136305"/>
          </a:xfrm>
          <a:prstGeom prst="rect">
            <a:avLst/>
          </a:prstGeom>
        </p:spPr>
        <p:txBody>
          <a:bodyPr lIns="0" tIns="0" rIns="0" bIns="0" rtlCol="0" anchor="t">
            <a:spAutoFit/>
          </a:bodyPr>
          <a:lstStyle/>
          <a:p>
            <a:pPr algn="ctr">
              <a:lnSpc>
                <a:spcPts val="9096"/>
              </a:lnSpc>
              <a:spcBef>
                <a:spcPct val="0"/>
              </a:spcBef>
            </a:pPr>
            <a:r>
              <a:rPr lang="en-US" sz="6497">
                <a:solidFill>
                  <a:srgbClr val="5CE1E6"/>
                </a:solidFill>
                <a:latin typeface="UKIJ Qolyazma Tuz"/>
                <a:ea typeface="UKIJ Qolyazma Tuz"/>
                <a:cs typeface="UKIJ Qolyazma Tuz"/>
                <a:sym typeface="UKIJ Qolyazma Tuz"/>
              </a:rPr>
              <a:t>Athletes to watch</a:t>
            </a:r>
          </a:p>
        </p:txBody>
      </p:sp>
      <p:sp>
        <p:nvSpPr>
          <p:cNvPr id="5" name="TextBox 5"/>
          <p:cNvSpPr txBox="1"/>
          <p:nvPr/>
        </p:nvSpPr>
        <p:spPr>
          <a:xfrm>
            <a:off x="336253" y="1188688"/>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Jo Butterfield MBE &amp; Jason Kean</a:t>
            </a:r>
          </a:p>
        </p:txBody>
      </p:sp>
      <p:sp>
        <p:nvSpPr>
          <p:cNvPr id="6" name="TextBox 6"/>
          <p:cNvSpPr txBox="1"/>
          <p:nvPr/>
        </p:nvSpPr>
        <p:spPr>
          <a:xfrm>
            <a:off x="326509" y="6578182"/>
            <a:ext cx="8310268" cy="3610632"/>
          </a:xfrm>
          <a:prstGeom prst="rect">
            <a:avLst/>
          </a:prstGeom>
        </p:spPr>
        <p:txBody>
          <a:bodyPr lIns="0" tIns="0" rIns="0" bIns="0" rtlCol="0" anchor="t">
            <a:spAutoFit/>
          </a:bodyPr>
          <a:lstStyle/>
          <a:p>
            <a:pPr algn="ctr">
              <a:lnSpc>
                <a:spcPts val="5738"/>
              </a:lnSpc>
              <a:spcBef>
                <a:spcPct val="0"/>
              </a:spcBef>
            </a:pPr>
            <a:r>
              <a:rPr lang="en-US" sz="4099">
                <a:solidFill>
                  <a:srgbClr val="202247"/>
                </a:solidFill>
                <a:latin typeface="UKIJ Qolyazma Tuz"/>
                <a:ea typeface="UKIJ Qolyazma Tuz"/>
                <a:cs typeface="UKIJ Qolyazma Tuz"/>
                <a:sym typeface="UKIJ Qolyazma Tuz"/>
              </a:rPr>
              <a:t>They are the first Brits to compete in the Mixed Doubles event. Jo is chasing a rare Summer/Winter double gold, as she won Gold in Rio 2016 in Para athletics.</a:t>
            </a:r>
          </a:p>
        </p:txBody>
      </p:sp>
      <p:sp>
        <p:nvSpPr>
          <p:cNvPr id="7" name="TextBox 7"/>
          <p:cNvSpPr txBox="1"/>
          <p:nvPr/>
        </p:nvSpPr>
        <p:spPr>
          <a:xfrm>
            <a:off x="9482110" y="623951"/>
            <a:ext cx="8569987" cy="1421375"/>
          </a:xfrm>
          <a:prstGeom prst="rect">
            <a:avLst/>
          </a:prstGeom>
        </p:spPr>
        <p:txBody>
          <a:bodyPr lIns="0" tIns="0" rIns="0" bIns="0" rtlCol="0" anchor="t">
            <a:spAutoFit/>
          </a:bodyPr>
          <a:lstStyle/>
          <a:p>
            <a:pPr algn="ctr">
              <a:lnSpc>
                <a:spcPts val="5486"/>
              </a:lnSpc>
            </a:pPr>
            <a:r>
              <a:rPr lang="en-US" sz="4899">
                <a:solidFill>
                  <a:srgbClr val="202247"/>
                </a:solidFill>
                <a:latin typeface="UKIJ Qolyazma Tuz"/>
                <a:ea typeface="UKIJ Qolyazma Tuz"/>
                <a:cs typeface="UKIJ Qolyazma Tuz"/>
                <a:sym typeface="UKIJ Qolyazma Tuz"/>
              </a:rPr>
              <a:t>Neil Simpson (with Andrew Simpson and Rob Poth)</a:t>
            </a:r>
          </a:p>
        </p:txBody>
      </p:sp>
      <p:sp>
        <p:nvSpPr>
          <p:cNvPr id="8" name="TextBox 8"/>
          <p:cNvSpPr txBox="1"/>
          <p:nvPr/>
        </p:nvSpPr>
        <p:spPr>
          <a:xfrm>
            <a:off x="9482110" y="6578182"/>
            <a:ext cx="8310268" cy="3610632"/>
          </a:xfrm>
          <a:prstGeom prst="rect">
            <a:avLst/>
          </a:prstGeom>
        </p:spPr>
        <p:txBody>
          <a:bodyPr lIns="0" tIns="0" rIns="0" bIns="0" rtlCol="0" anchor="t">
            <a:spAutoFit/>
          </a:bodyPr>
          <a:lstStyle/>
          <a:p>
            <a:pPr algn="ctr">
              <a:lnSpc>
                <a:spcPts val="5738"/>
              </a:lnSpc>
              <a:spcBef>
                <a:spcPct val="0"/>
              </a:spcBef>
            </a:pPr>
            <a:r>
              <a:rPr lang="en-US" sz="4099">
                <a:solidFill>
                  <a:srgbClr val="202247"/>
                </a:solidFill>
                <a:latin typeface="UKIJ Qolyazma Tuz"/>
                <a:ea typeface="UKIJ Qolyazma Tuz"/>
                <a:cs typeface="UKIJ Qolyazma Tuz"/>
                <a:sym typeface="UKIJ Qolyazma Tuz"/>
              </a:rPr>
              <a:t>Neil is the defending champion of the Beijing 2022 Gold medal. He is visually impaired, and will be guided by his brother, Rob Simpson, in speed events and Rob Poth in technical events.</a:t>
            </a:r>
          </a:p>
        </p:txBody>
      </p:sp>
      <p:sp>
        <p:nvSpPr>
          <p:cNvPr id="9" name="TextBox 9"/>
          <p:cNvSpPr txBox="1"/>
          <p:nvPr/>
        </p:nvSpPr>
        <p:spPr>
          <a:xfrm>
            <a:off x="0" y="1864822"/>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Mixed Doubles Curling</a:t>
            </a:r>
          </a:p>
        </p:txBody>
      </p:sp>
      <p:sp>
        <p:nvSpPr>
          <p:cNvPr id="10" name="TextBox 10"/>
          <p:cNvSpPr txBox="1"/>
          <p:nvPr/>
        </p:nvSpPr>
        <p:spPr>
          <a:xfrm>
            <a:off x="9616841" y="1864822"/>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Para Alpine Skiing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7F30CB">
                <a:alpha val="100000"/>
              </a:srgbClr>
            </a:gs>
            <a:gs pos="100000">
              <a:srgbClr val="01DCB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1415790" y="2721459"/>
            <a:ext cx="6131706" cy="3927256"/>
          </a:xfrm>
          <a:custGeom>
            <a:avLst/>
            <a:gdLst/>
            <a:ahLst/>
            <a:cxnLst/>
            <a:rect l="l" t="t" r="r" b="b"/>
            <a:pathLst>
              <a:path w="6131706" h="3927256">
                <a:moveTo>
                  <a:pt x="0" y="0"/>
                </a:moveTo>
                <a:lnTo>
                  <a:pt x="6131706" y="0"/>
                </a:lnTo>
                <a:lnTo>
                  <a:pt x="6131706" y="3927256"/>
                </a:lnTo>
                <a:lnTo>
                  <a:pt x="0" y="3927256"/>
                </a:lnTo>
                <a:lnTo>
                  <a:pt x="0" y="0"/>
                </a:lnTo>
                <a:close/>
              </a:path>
            </a:pathLst>
          </a:custGeom>
          <a:blipFill>
            <a:blip r:embed="rId2"/>
            <a:stretch>
              <a:fillRect/>
            </a:stretch>
          </a:blipFill>
        </p:spPr>
        <p:txBody>
          <a:bodyPr/>
          <a:lstStyle/>
          <a:p>
            <a:endParaRPr lang="en-GB"/>
          </a:p>
        </p:txBody>
      </p:sp>
      <p:sp>
        <p:nvSpPr>
          <p:cNvPr id="3" name="Freeform 3"/>
          <p:cNvSpPr/>
          <p:nvPr/>
        </p:nvSpPr>
        <p:spPr>
          <a:xfrm>
            <a:off x="10526980" y="2721459"/>
            <a:ext cx="5838696" cy="3890031"/>
          </a:xfrm>
          <a:custGeom>
            <a:avLst/>
            <a:gdLst/>
            <a:ahLst/>
            <a:cxnLst/>
            <a:rect l="l" t="t" r="r" b="b"/>
            <a:pathLst>
              <a:path w="5838696" h="3890031">
                <a:moveTo>
                  <a:pt x="0" y="0"/>
                </a:moveTo>
                <a:lnTo>
                  <a:pt x="5838696" y="0"/>
                </a:lnTo>
                <a:lnTo>
                  <a:pt x="5838696" y="3890032"/>
                </a:lnTo>
                <a:lnTo>
                  <a:pt x="0" y="389003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26509" y="166684"/>
            <a:ext cx="6631169" cy="1136305"/>
          </a:xfrm>
          <a:prstGeom prst="rect">
            <a:avLst/>
          </a:prstGeom>
        </p:spPr>
        <p:txBody>
          <a:bodyPr lIns="0" tIns="0" rIns="0" bIns="0" rtlCol="0" anchor="t">
            <a:spAutoFit/>
          </a:bodyPr>
          <a:lstStyle/>
          <a:p>
            <a:pPr algn="ctr">
              <a:lnSpc>
                <a:spcPts val="9096"/>
              </a:lnSpc>
              <a:spcBef>
                <a:spcPct val="0"/>
              </a:spcBef>
            </a:pPr>
            <a:r>
              <a:rPr lang="en-US" sz="6497">
                <a:solidFill>
                  <a:srgbClr val="5CE1E6"/>
                </a:solidFill>
                <a:latin typeface="UKIJ Qolyazma Tuz"/>
                <a:ea typeface="UKIJ Qolyazma Tuz"/>
                <a:cs typeface="UKIJ Qolyazma Tuz"/>
                <a:sym typeface="UKIJ Qolyazma Tuz"/>
              </a:rPr>
              <a:t>Athletes to watch</a:t>
            </a:r>
          </a:p>
        </p:txBody>
      </p:sp>
      <p:sp>
        <p:nvSpPr>
          <p:cNvPr id="5" name="TextBox 5"/>
          <p:cNvSpPr txBox="1"/>
          <p:nvPr/>
        </p:nvSpPr>
        <p:spPr>
          <a:xfrm>
            <a:off x="0" y="1188688"/>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Oksana Masters</a:t>
            </a:r>
          </a:p>
        </p:txBody>
      </p:sp>
      <p:sp>
        <p:nvSpPr>
          <p:cNvPr id="6" name="TextBox 6"/>
          <p:cNvSpPr txBox="1"/>
          <p:nvPr/>
        </p:nvSpPr>
        <p:spPr>
          <a:xfrm>
            <a:off x="326509" y="6578182"/>
            <a:ext cx="8310268" cy="3610632"/>
          </a:xfrm>
          <a:prstGeom prst="rect">
            <a:avLst/>
          </a:prstGeom>
        </p:spPr>
        <p:txBody>
          <a:bodyPr lIns="0" tIns="0" rIns="0" bIns="0" rtlCol="0" anchor="t">
            <a:spAutoFit/>
          </a:bodyPr>
          <a:lstStyle/>
          <a:p>
            <a:pPr algn="ctr">
              <a:lnSpc>
                <a:spcPts val="5738"/>
              </a:lnSpc>
              <a:spcBef>
                <a:spcPct val="0"/>
              </a:spcBef>
            </a:pPr>
            <a:r>
              <a:rPr lang="en-US" sz="4099">
                <a:solidFill>
                  <a:srgbClr val="202247"/>
                </a:solidFill>
                <a:latin typeface="UKIJ Qolyazma Tuz"/>
                <a:ea typeface="UKIJ Qolyazma Tuz"/>
                <a:cs typeface="UKIJ Qolyazma Tuz"/>
                <a:sym typeface="UKIJ Qolyazma Tuz"/>
              </a:rPr>
              <a:t>Oksana Masters is the USA’s most decorated Paralympian of all time. She has 19 medals across 4 sports:  Para cross-country skiing, Para biathlon, Para cycling and Para rowing.</a:t>
            </a:r>
          </a:p>
        </p:txBody>
      </p:sp>
      <p:sp>
        <p:nvSpPr>
          <p:cNvPr id="7" name="TextBox 7"/>
          <p:cNvSpPr txBox="1"/>
          <p:nvPr/>
        </p:nvSpPr>
        <p:spPr>
          <a:xfrm>
            <a:off x="0" y="1864822"/>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Para Biathlon</a:t>
            </a:r>
          </a:p>
        </p:txBody>
      </p:sp>
      <p:sp>
        <p:nvSpPr>
          <p:cNvPr id="8" name="TextBox 8"/>
          <p:cNvSpPr txBox="1"/>
          <p:nvPr/>
        </p:nvSpPr>
        <p:spPr>
          <a:xfrm>
            <a:off x="9296066" y="1122484"/>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The Aigner Siblings</a:t>
            </a:r>
          </a:p>
        </p:txBody>
      </p:sp>
      <p:sp>
        <p:nvSpPr>
          <p:cNvPr id="9" name="TextBox 9"/>
          <p:cNvSpPr txBox="1"/>
          <p:nvPr/>
        </p:nvSpPr>
        <p:spPr>
          <a:xfrm>
            <a:off x="8791896" y="6553465"/>
            <a:ext cx="9308863" cy="3610632"/>
          </a:xfrm>
          <a:prstGeom prst="rect">
            <a:avLst/>
          </a:prstGeom>
        </p:spPr>
        <p:txBody>
          <a:bodyPr lIns="0" tIns="0" rIns="0" bIns="0" rtlCol="0" anchor="t">
            <a:spAutoFit/>
          </a:bodyPr>
          <a:lstStyle/>
          <a:p>
            <a:pPr algn="ctr">
              <a:lnSpc>
                <a:spcPts val="5738"/>
              </a:lnSpc>
              <a:spcBef>
                <a:spcPct val="0"/>
              </a:spcBef>
            </a:pPr>
            <a:r>
              <a:rPr lang="en-US" sz="4099">
                <a:solidFill>
                  <a:srgbClr val="202247"/>
                </a:solidFill>
                <a:latin typeface="UKIJ Qolyazma Tuz"/>
                <a:ea typeface="UKIJ Qolyazma Tuz"/>
                <a:cs typeface="UKIJ Qolyazma Tuz"/>
                <a:sym typeface="UKIJ Qolyazma Tuz"/>
              </a:rPr>
              <a:t>Veronika and twins Johannes and Barbara won nine out of the 11 medals that Austria earned in Para Alpine Skiing at Beijing 2022, racing in the vision impaired class. This year, they are aiming for 10 medals.</a:t>
            </a:r>
          </a:p>
        </p:txBody>
      </p:sp>
      <p:sp>
        <p:nvSpPr>
          <p:cNvPr id="10" name="TextBox 10"/>
          <p:cNvSpPr txBox="1"/>
          <p:nvPr/>
        </p:nvSpPr>
        <p:spPr>
          <a:xfrm>
            <a:off x="9296066" y="1864822"/>
            <a:ext cx="8300525" cy="856638"/>
          </a:xfrm>
          <a:prstGeom prst="rect">
            <a:avLst/>
          </a:prstGeom>
        </p:spPr>
        <p:txBody>
          <a:bodyPr lIns="0" tIns="0" rIns="0" bIns="0" rtlCol="0" anchor="t">
            <a:spAutoFit/>
          </a:bodyPr>
          <a:lstStyle/>
          <a:p>
            <a:pPr algn="ctr">
              <a:lnSpc>
                <a:spcPts val="6858"/>
              </a:lnSpc>
              <a:spcBef>
                <a:spcPct val="0"/>
              </a:spcBef>
            </a:pPr>
            <a:r>
              <a:rPr lang="en-US" sz="4899">
                <a:solidFill>
                  <a:srgbClr val="202247"/>
                </a:solidFill>
                <a:latin typeface="UKIJ Qolyazma Tuz"/>
                <a:ea typeface="UKIJ Qolyazma Tuz"/>
                <a:cs typeface="UKIJ Qolyazma Tuz"/>
                <a:sym typeface="UKIJ Qolyazma Tuz"/>
              </a:rPr>
              <a:t>Para Alpine Skiing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7F30CB">
                <a:alpha val="100000"/>
              </a:srgbClr>
            </a:gs>
            <a:gs pos="100000">
              <a:srgbClr val="01DCB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7624912" y="1302988"/>
            <a:ext cx="9634388" cy="4010314"/>
          </a:xfrm>
          <a:custGeom>
            <a:avLst/>
            <a:gdLst/>
            <a:ahLst/>
            <a:cxnLst/>
            <a:rect l="l" t="t" r="r" b="b"/>
            <a:pathLst>
              <a:path w="9634388" h="4010314">
                <a:moveTo>
                  <a:pt x="0" y="0"/>
                </a:moveTo>
                <a:lnTo>
                  <a:pt x="9634388" y="0"/>
                </a:lnTo>
                <a:lnTo>
                  <a:pt x="9634388" y="4010314"/>
                </a:lnTo>
                <a:lnTo>
                  <a:pt x="0" y="4010314"/>
                </a:lnTo>
                <a:lnTo>
                  <a:pt x="0" y="0"/>
                </a:lnTo>
                <a:close/>
              </a:path>
            </a:pathLst>
          </a:custGeom>
          <a:blipFill>
            <a:blip r:embed="rId2"/>
            <a:stretch>
              <a:fillRect/>
            </a:stretch>
          </a:blipFill>
        </p:spPr>
        <p:txBody>
          <a:bodyPr/>
          <a:lstStyle/>
          <a:p>
            <a:endParaRPr lang="en-GB"/>
          </a:p>
        </p:txBody>
      </p:sp>
      <p:sp>
        <p:nvSpPr>
          <p:cNvPr id="3" name="Freeform 3"/>
          <p:cNvSpPr/>
          <p:nvPr/>
        </p:nvSpPr>
        <p:spPr>
          <a:xfrm>
            <a:off x="13054524" y="5574565"/>
            <a:ext cx="3538033" cy="1417863"/>
          </a:xfrm>
          <a:custGeom>
            <a:avLst/>
            <a:gdLst/>
            <a:ahLst/>
            <a:cxnLst/>
            <a:rect l="l" t="t" r="r" b="b"/>
            <a:pathLst>
              <a:path w="3538033" h="1417863">
                <a:moveTo>
                  <a:pt x="0" y="0"/>
                </a:moveTo>
                <a:lnTo>
                  <a:pt x="3538033" y="0"/>
                </a:lnTo>
                <a:lnTo>
                  <a:pt x="3538033" y="1417863"/>
                </a:lnTo>
                <a:lnTo>
                  <a:pt x="0" y="1417863"/>
                </a:lnTo>
                <a:lnTo>
                  <a:pt x="0" y="0"/>
                </a:lnTo>
                <a:close/>
              </a:path>
            </a:pathLst>
          </a:custGeom>
          <a:blipFill>
            <a:blip r:embed="rId3"/>
            <a:stretch>
              <a:fillRect/>
            </a:stretch>
          </a:blipFill>
        </p:spPr>
        <p:txBody>
          <a:bodyPr/>
          <a:lstStyle/>
          <a:p>
            <a:endParaRPr lang="en-GB"/>
          </a:p>
        </p:txBody>
      </p:sp>
      <p:sp>
        <p:nvSpPr>
          <p:cNvPr id="4" name="Freeform 4"/>
          <p:cNvSpPr/>
          <p:nvPr/>
        </p:nvSpPr>
        <p:spPr>
          <a:xfrm>
            <a:off x="771405" y="5133716"/>
            <a:ext cx="1452279" cy="1959229"/>
          </a:xfrm>
          <a:custGeom>
            <a:avLst/>
            <a:gdLst/>
            <a:ahLst/>
            <a:cxnLst/>
            <a:rect l="l" t="t" r="r" b="b"/>
            <a:pathLst>
              <a:path w="1452279" h="1959229">
                <a:moveTo>
                  <a:pt x="0" y="0"/>
                </a:moveTo>
                <a:lnTo>
                  <a:pt x="1452279" y="0"/>
                </a:lnTo>
                <a:lnTo>
                  <a:pt x="1452279" y="1959229"/>
                </a:lnTo>
                <a:lnTo>
                  <a:pt x="0" y="1959229"/>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326509" y="166684"/>
            <a:ext cx="6631169" cy="1136305"/>
          </a:xfrm>
          <a:prstGeom prst="rect">
            <a:avLst/>
          </a:prstGeom>
        </p:spPr>
        <p:txBody>
          <a:bodyPr lIns="0" tIns="0" rIns="0" bIns="0" rtlCol="0" anchor="t">
            <a:spAutoFit/>
          </a:bodyPr>
          <a:lstStyle/>
          <a:p>
            <a:pPr algn="ctr">
              <a:lnSpc>
                <a:spcPts val="9096"/>
              </a:lnSpc>
              <a:spcBef>
                <a:spcPct val="0"/>
              </a:spcBef>
            </a:pPr>
            <a:r>
              <a:rPr lang="en-US" sz="6497">
                <a:solidFill>
                  <a:srgbClr val="5CE1E6"/>
                </a:solidFill>
                <a:latin typeface="UKIJ Qolyazma Tuz"/>
                <a:ea typeface="UKIJ Qolyazma Tuz"/>
                <a:cs typeface="UKIJ Qolyazma Tuz"/>
                <a:sym typeface="UKIJ Qolyazma Tuz"/>
              </a:rPr>
              <a:t>Where to watch?</a:t>
            </a:r>
          </a:p>
        </p:txBody>
      </p:sp>
      <p:sp>
        <p:nvSpPr>
          <p:cNvPr id="6" name="TextBox 6"/>
          <p:cNvSpPr txBox="1"/>
          <p:nvPr/>
        </p:nvSpPr>
        <p:spPr>
          <a:xfrm>
            <a:off x="771405" y="1817154"/>
            <a:ext cx="6186274" cy="2886732"/>
          </a:xfrm>
          <a:prstGeom prst="rect">
            <a:avLst/>
          </a:prstGeom>
        </p:spPr>
        <p:txBody>
          <a:bodyPr lIns="0" tIns="0" rIns="0" bIns="0" rtlCol="0" anchor="t">
            <a:spAutoFit/>
          </a:bodyPr>
          <a:lstStyle/>
          <a:p>
            <a:pPr algn="ctr">
              <a:lnSpc>
                <a:spcPts val="5738"/>
              </a:lnSpc>
              <a:spcBef>
                <a:spcPct val="0"/>
              </a:spcBef>
            </a:pPr>
            <a:r>
              <a:rPr lang="en-US" sz="4099">
                <a:solidFill>
                  <a:srgbClr val="202247"/>
                </a:solidFill>
                <a:latin typeface="UKIJ Qolyazma Tuz"/>
                <a:ea typeface="UKIJ Qolyazma Tuz"/>
                <a:cs typeface="UKIJ Qolyazma Tuz"/>
                <a:sym typeface="UKIJ Qolyazma Tuz"/>
              </a:rPr>
              <a:t>The Channel 4 Sport YouTube channel is streaming 60 hours of sports across the games.</a:t>
            </a:r>
          </a:p>
        </p:txBody>
      </p:sp>
      <p:sp>
        <p:nvSpPr>
          <p:cNvPr id="7" name="TextBox 7"/>
          <p:cNvSpPr txBox="1"/>
          <p:nvPr/>
        </p:nvSpPr>
        <p:spPr>
          <a:xfrm>
            <a:off x="2907823" y="5650947"/>
            <a:ext cx="9639478" cy="1438932"/>
          </a:xfrm>
          <a:prstGeom prst="rect">
            <a:avLst/>
          </a:prstGeom>
        </p:spPr>
        <p:txBody>
          <a:bodyPr lIns="0" tIns="0" rIns="0" bIns="0" rtlCol="0" anchor="t">
            <a:spAutoFit/>
          </a:bodyPr>
          <a:lstStyle/>
          <a:p>
            <a:pPr algn="l">
              <a:lnSpc>
                <a:spcPts val="5738"/>
              </a:lnSpc>
              <a:spcBef>
                <a:spcPct val="0"/>
              </a:spcBef>
            </a:pPr>
            <a:r>
              <a:rPr lang="en-US" sz="4099">
                <a:solidFill>
                  <a:srgbClr val="202247"/>
                </a:solidFill>
                <a:latin typeface="UKIJ Qolyazma Tuz"/>
                <a:ea typeface="UKIJ Qolyazma Tuz"/>
                <a:cs typeface="UKIJ Qolyazma Tuz"/>
                <a:sym typeface="UKIJ Qolyazma Tuz"/>
              </a:rPr>
              <a:t>It is also on Channel 4 from 8am - 2pm every day. </a:t>
            </a:r>
          </a:p>
        </p:txBody>
      </p:sp>
      <p:sp>
        <p:nvSpPr>
          <p:cNvPr id="8" name="TextBox 8"/>
          <p:cNvSpPr txBox="1"/>
          <p:nvPr/>
        </p:nvSpPr>
        <p:spPr>
          <a:xfrm>
            <a:off x="590295" y="7864470"/>
            <a:ext cx="17361021" cy="1438932"/>
          </a:xfrm>
          <a:prstGeom prst="rect">
            <a:avLst/>
          </a:prstGeom>
          <a:solidFill>
            <a:srgbClr val="002060"/>
          </a:solidFill>
        </p:spPr>
        <p:txBody>
          <a:bodyPr lIns="0" tIns="0" rIns="0" bIns="0" rtlCol="0" anchor="t">
            <a:spAutoFit/>
          </a:bodyPr>
          <a:lstStyle/>
          <a:p>
            <a:pPr algn="ctr">
              <a:lnSpc>
                <a:spcPts val="5738"/>
              </a:lnSpc>
              <a:spcBef>
                <a:spcPct val="0"/>
              </a:spcBef>
            </a:pPr>
            <a:r>
              <a:rPr lang="en-US" sz="4099" dirty="0">
                <a:solidFill>
                  <a:srgbClr val="B9E3F6"/>
                </a:solidFill>
                <a:latin typeface="UKIJ Qolyazma Tuz"/>
                <a:ea typeface="UKIJ Qolyazma Tuz"/>
                <a:cs typeface="UKIJ Qolyazma Tuz"/>
                <a:sym typeface="UKIJ Qolyazma Tuz"/>
              </a:rPr>
              <a:t>Highlights of the whole Paralympic day are shown on Channel 4 at 6:30pm - 7pm every day, making it really easy to catch up on anything you might have missed!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1E7F9-F8E8-7665-98DC-775620E94637}"/>
              </a:ext>
            </a:extLst>
          </p:cNvPr>
          <p:cNvPicPr>
            <a:picLocks noChangeAspect="1"/>
          </p:cNvPicPr>
          <p:nvPr/>
        </p:nvPicPr>
        <p:blipFill>
          <a:blip r:embed="rId2"/>
          <a:srcRect l="9167" t="12222" r="7083" b="6296"/>
          <a:stretch>
            <a:fillRect/>
          </a:stretch>
        </p:blipFill>
        <p:spPr>
          <a:xfrm>
            <a:off x="5542" y="0"/>
            <a:ext cx="18282458" cy="10286999"/>
          </a:xfrm>
          <a:prstGeom prst="rect">
            <a:avLst/>
          </a:prstGeom>
        </p:spPr>
      </p:pic>
    </p:spTree>
    <p:extLst>
      <p:ext uri="{BB962C8B-B14F-4D97-AF65-F5344CB8AC3E}">
        <p14:creationId xmlns:p14="http://schemas.microsoft.com/office/powerpoint/2010/main" val="350239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9" name="Freeform: Shape 8">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defTabSz="1371600"/>
            <a:endParaRPr lang="en-US" sz="2700">
              <a:solidFill>
                <a:prstClr val="black"/>
              </a:solidFill>
              <a:latin typeface="Aptos" panose="02110004020202020204"/>
            </a:endParaRPr>
          </a:p>
        </p:txBody>
      </p:sp>
      <p:pic>
        <p:nvPicPr>
          <p:cNvPr id="2" name="Picture 1">
            <a:extLst>
              <a:ext uri="{FF2B5EF4-FFF2-40B4-BE49-F238E27FC236}">
                <a16:creationId xmlns:a16="http://schemas.microsoft.com/office/drawing/2014/main" id="{6498520B-560F-973F-DFEE-ABA8CD0CF34D}"/>
              </a:ext>
            </a:extLst>
          </p:cNvPr>
          <p:cNvPicPr>
            <a:picLocks noChangeAspect="1"/>
          </p:cNvPicPr>
          <p:nvPr/>
        </p:nvPicPr>
        <p:blipFill>
          <a:blip r:embed="rId2"/>
          <a:stretch>
            <a:fillRect/>
          </a:stretch>
        </p:blipFill>
        <p:spPr>
          <a:xfrm>
            <a:off x="6772767" y="1336919"/>
            <a:ext cx="6970815" cy="6970815"/>
          </a:xfrm>
          <a:prstGeom prst="rect">
            <a:avLst/>
          </a:prstGeom>
        </p:spPr>
      </p:pic>
      <p:sp>
        <p:nvSpPr>
          <p:cNvPr id="3" name="TextBox 2">
            <a:extLst>
              <a:ext uri="{FF2B5EF4-FFF2-40B4-BE49-F238E27FC236}">
                <a16:creationId xmlns:a16="http://schemas.microsoft.com/office/drawing/2014/main" id="{12EFDE15-0B82-6832-19AA-35ADE948F71E}"/>
              </a:ext>
            </a:extLst>
          </p:cNvPr>
          <p:cNvSpPr txBox="1"/>
          <p:nvPr/>
        </p:nvSpPr>
        <p:spPr>
          <a:xfrm>
            <a:off x="564778" y="209774"/>
            <a:ext cx="8168714" cy="1384995"/>
          </a:xfrm>
          <a:prstGeom prst="rect">
            <a:avLst/>
          </a:prstGeom>
          <a:noFill/>
        </p:spPr>
        <p:txBody>
          <a:bodyPr wrap="square" rtlCol="0">
            <a:spAutoFit/>
          </a:bodyPr>
          <a:lstStyle/>
          <a:p>
            <a:pPr defTabSz="1371600"/>
            <a:r>
              <a:rPr lang="en-GB" sz="4200" b="1" dirty="0">
                <a:solidFill>
                  <a:srgbClr val="0070C0"/>
                </a:solidFill>
                <a:latin typeface="Aptos" panose="02110004020202020204"/>
              </a:rPr>
              <a:t>NKS Healthy Community Blog</a:t>
            </a:r>
          </a:p>
          <a:p>
            <a:pPr defTabSz="1371600"/>
            <a:r>
              <a:rPr lang="en-GB" sz="4200" b="1" dirty="0">
                <a:solidFill>
                  <a:srgbClr val="0070C0"/>
                </a:solidFill>
                <a:latin typeface="Aptos" panose="02110004020202020204"/>
              </a:rPr>
              <a:t>               </a:t>
            </a:r>
          </a:p>
        </p:txBody>
      </p:sp>
      <p:sp>
        <p:nvSpPr>
          <p:cNvPr id="5" name="TextBox 4">
            <a:extLst>
              <a:ext uri="{FF2B5EF4-FFF2-40B4-BE49-F238E27FC236}">
                <a16:creationId xmlns:a16="http://schemas.microsoft.com/office/drawing/2014/main" id="{041B13DC-6401-7ECA-AB08-4159386484D2}"/>
              </a:ext>
            </a:extLst>
          </p:cNvPr>
          <p:cNvSpPr txBox="1"/>
          <p:nvPr/>
        </p:nvSpPr>
        <p:spPr>
          <a:xfrm>
            <a:off x="159490" y="8484782"/>
            <a:ext cx="17990288" cy="1431161"/>
          </a:xfrm>
          <a:prstGeom prst="rect">
            <a:avLst/>
          </a:prstGeom>
          <a:noFill/>
        </p:spPr>
        <p:txBody>
          <a:bodyPr wrap="square" lIns="137160" tIns="68580" rIns="137160" bIns="68580" rtlCol="0" anchor="t">
            <a:spAutoFit/>
          </a:bodyPr>
          <a:lstStyle/>
          <a:p>
            <a:pPr defTabSz="1371600"/>
            <a:r>
              <a:rPr lang="en-GB" sz="4200" b="1">
                <a:solidFill>
                  <a:srgbClr val="0070C0"/>
                </a:solidFill>
                <a:latin typeface="Aptos" panose="02110004020202020204"/>
              </a:rPr>
              <a:t>                                                     Think Before You Speak!  </a:t>
            </a:r>
          </a:p>
          <a:p>
            <a:pPr defTabSz="1371600"/>
            <a:r>
              <a:rPr lang="en-GB" sz="4200" b="1">
                <a:solidFill>
                  <a:srgbClr val="0070C0"/>
                </a:solidFill>
                <a:latin typeface="Aptos" panose="02110004020202020204"/>
              </a:rPr>
              <a:t>                    Your Unkind Words &amp; Actions Will Stay With Someone Forever</a:t>
            </a:r>
            <a:endParaRPr lang="en-GB" sz="4200">
              <a:solidFill>
                <a:prstClr val="black"/>
              </a:solidFill>
              <a:latin typeface="Aptos" panose="02110004020202020204"/>
            </a:endParaRPr>
          </a:p>
        </p:txBody>
      </p:sp>
      <p:sp>
        <p:nvSpPr>
          <p:cNvPr id="4" name="Thought Bubble: Cloud 3">
            <a:extLst>
              <a:ext uri="{FF2B5EF4-FFF2-40B4-BE49-F238E27FC236}">
                <a16:creationId xmlns:a16="http://schemas.microsoft.com/office/drawing/2014/main" id="{9C8AC2A5-5652-F818-8108-835DF1ED2C30}"/>
              </a:ext>
            </a:extLst>
          </p:cNvPr>
          <p:cNvSpPr/>
          <p:nvPr/>
        </p:nvSpPr>
        <p:spPr>
          <a:xfrm>
            <a:off x="1999660" y="1372252"/>
            <a:ext cx="4022033" cy="2409839"/>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r>
              <a:rPr lang="en-GB" sz="2700" dirty="0">
                <a:solidFill>
                  <a:prstClr val="white"/>
                </a:solidFill>
                <a:latin typeface="Aptos" panose="02110004020202020204"/>
              </a:rPr>
              <a:t>I must be careful and not use unkind </a:t>
            </a:r>
            <a:r>
              <a:rPr lang="en-GB" sz="2700">
                <a:solidFill>
                  <a:prstClr val="white"/>
                </a:solidFill>
                <a:latin typeface="Aptos" panose="02110004020202020204"/>
              </a:rPr>
              <a:t>words</a:t>
            </a:r>
          </a:p>
        </p:txBody>
      </p:sp>
      <p:pic>
        <p:nvPicPr>
          <p:cNvPr id="6" name="Picture 5" descr="Guy Boy Smart · Free photo on Pixabay">
            <a:extLst>
              <a:ext uri="{FF2B5EF4-FFF2-40B4-BE49-F238E27FC236}">
                <a16:creationId xmlns:a16="http://schemas.microsoft.com/office/drawing/2014/main" id="{7E994CBA-B163-424C-EF55-A91AC7F96080}"/>
              </a:ext>
            </a:extLst>
          </p:cNvPr>
          <p:cNvPicPr>
            <a:picLocks noChangeAspect="1"/>
          </p:cNvPicPr>
          <p:nvPr/>
        </p:nvPicPr>
        <p:blipFill>
          <a:blip r:embed="rId3"/>
          <a:stretch>
            <a:fillRect/>
          </a:stretch>
        </p:blipFill>
        <p:spPr>
          <a:xfrm>
            <a:off x="823292" y="3744566"/>
            <a:ext cx="3008246" cy="4570346"/>
          </a:xfrm>
          <a:prstGeom prst="rect">
            <a:avLst/>
          </a:prstGeom>
        </p:spPr>
      </p:pic>
      <p:sp>
        <p:nvSpPr>
          <p:cNvPr id="8" name="TextBox 7">
            <a:extLst>
              <a:ext uri="{FF2B5EF4-FFF2-40B4-BE49-F238E27FC236}">
                <a16:creationId xmlns:a16="http://schemas.microsoft.com/office/drawing/2014/main" id="{C6CC3E86-216E-0280-D79D-65C66BA38904}"/>
              </a:ext>
            </a:extLst>
          </p:cNvPr>
          <p:cNvSpPr txBox="1"/>
          <p:nvPr/>
        </p:nvSpPr>
        <p:spPr>
          <a:xfrm>
            <a:off x="12657010" y="9736502"/>
            <a:ext cx="5505863" cy="553998"/>
          </a:xfrm>
          <a:prstGeom prst="rect">
            <a:avLst/>
          </a:prstGeom>
          <a:noFill/>
          <a:ln>
            <a:solidFill>
              <a:srgbClr val="4472C4"/>
            </a:solidFill>
          </a:ln>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r>
              <a:rPr lang="en-GB" sz="2700" b="1" dirty="0">
                <a:solidFill>
                  <a:srgbClr val="0070C0"/>
                </a:solidFill>
                <a:latin typeface="Aptos" panose="02110004020202020204"/>
              </a:rPr>
              <a:t>Source: Mental Health </a:t>
            </a:r>
            <a:r>
              <a:rPr lang="en-GB" sz="2700" b="1">
                <a:solidFill>
                  <a:srgbClr val="0070C0"/>
                </a:solidFill>
                <a:latin typeface="Aptos" panose="02110004020202020204"/>
              </a:rPr>
              <a:t>Believe</a:t>
            </a:r>
            <a:r>
              <a:rPr lang="en-GB" sz="2700" b="1" dirty="0">
                <a:solidFill>
                  <a:srgbClr val="0070C0"/>
                </a:solidFill>
                <a:latin typeface="Aptos" panose="02110004020202020204"/>
              </a:rPr>
              <a:t> UK</a:t>
            </a:r>
          </a:p>
        </p:txBody>
      </p:sp>
    </p:spTree>
    <p:extLst>
      <p:ext uri="{BB962C8B-B14F-4D97-AF65-F5344CB8AC3E}">
        <p14:creationId xmlns:p14="http://schemas.microsoft.com/office/powerpoint/2010/main" val="412174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pic>
        <p:nvPicPr>
          <p:cNvPr id="2" name="Picture 1">
            <a:extLst>
              <a:ext uri="{FF2B5EF4-FFF2-40B4-BE49-F238E27FC236}">
                <a16:creationId xmlns:a16="http://schemas.microsoft.com/office/drawing/2014/main" id="{341C5760-B5B3-DD42-BFD0-AFA0696E8938}"/>
              </a:ext>
            </a:extLst>
          </p:cNvPr>
          <p:cNvPicPr>
            <a:picLocks noChangeAspect="1"/>
          </p:cNvPicPr>
          <p:nvPr/>
        </p:nvPicPr>
        <p:blipFill>
          <a:blip r:embed="rId2"/>
          <a:stretch>
            <a:fillRect/>
          </a:stretch>
        </p:blipFill>
        <p:spPr>
          <a:xfrm>
            <a:off x="8411315" y="1052622"/>
            <a:ext cx="7533512" cy="8915400"/>
          </a:xfrm>
          <a:prstGeom prst="rect">
            <a:avLst/>
          </a:prstGeom>
        </p:spPr>
      </p:pic>
      <p:sp>
        <p:nvSpPr>
          <p:cNvPr id="6" name="Explosion: 8 Points 5">
            <a:extLst>
              <a:ext uri="{FF2B5EF4-FFF2-40B4-BE49-F238E27FC236}">
                <a16:creationId xmlns:a16="http://schemas.microsoft.com/office/drawing/2014/main" id="{0B1F6B17-6D1D-10C3-8F81-8E18969EF7B8}"/>
              </a:ext>
            </a:extLst>
          </p:cNvPr>
          <p:cNvSpPr/>
          <p:nvPr/>
        </p:nvSpPr>
        <p:spPr>
          <a:xfrm>
            <a:off x="16671494" y="786938"/>
            <a:ext cx="1371600" cy="137160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pic>
        <p:nvPicPr>
          <p:cNvPr id="8" name="Picture 7">
            <a:extLst>
              <a:ext uri="{FF2B5EF4-FFF2-40B4-BE49-F238E27FC236}">
                <a16:creationId xmlns:a16="http://schemas.microsoft.com/office/drawing/2014/main" id="{87AD71C2-50ED-D83D-F7BF-421595D71BDE}"/>
              </a:ext>
            </a:extLst>
          </p:cNvPr>
          <p:cNvPicPr>
            <a:picLocks noChangeAspect="1"/>
          </p:cNvPicPr>
          <p:nvPr/>
        </p:nvPicPr>
        <p:blipFill>
          <a:blip r:embed="rId3"/>
          <a:stretch>
            <a:fillRect/>
          </a:stretch>
        </p:blipFill>
        <p:spPr>
          <a:xfrm>
            <a:off x="2174150" y="2564155"/>
            <a:ext cx="1241522" cy="1272560"/>
          </a:xfrm>
          <a:prstGeom prst="rect">
            <a:avLst/>
          </a:prstGeom>
        </p:spPr>
      </p:pic>
      <p:sp>
        <p:nvSpPr>
          <p:cNvPr id="10" name="Scroll: Horizontal 9">
            <a:extLst>
              <a:ext uri="{FF2B5EF4-FFF2-40B4-BE49-F238E27FC236}">
                <a16:creationId xmlns:a16="http://schemas.microsoft.com/office/drawing/2014/main" id="{BF18ADA7-5AEE-E0B3-7585-892F0088FE76}"/>
              </a:ext>
            </a:extLst>
          </p:cNvPr>
          <p:cNvSpPr/>
          <p:nvPr/>
        </p:nvSpPr>
        <p:spPr>
          <a:xfrm>
            <a:off x="244907" y="8532015"/>
            <a:ext cx="6341963" cy="154990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2700" b="1" dirty="0">
                <a:solidFill>
                  <a:prstClr val="white"/>
                </a:solidFill>
                <a:latin typeface="Aptos" panose="02110004020202020204"/>
              </a:rPr>
              <a:t>Source: Mental Health Believe UK</a:t>
            </a:r>
          </a:p>
        </p:txBody>
      </p:sp>
      <p:sp>
        <p:nvSpPr>
          <p:cNvPr id="12" name="Scroll: Horizontal 11">
            <a:extLst>
              <a:ext uri="{FF2B5EF4-FFF2-40B4-BE49-F238E27FC236}">
                <a16:creationId xmlns:a16="http://schemas.microsoft.com/office/drawing/2014/main" id="{A3720E81-AE48-AB51-618D-7AA46FEB520B}"/>
              </a:ext>
            </a:extLst>
          </p:cNvPr>
          <p:cNvSpPr/>
          <p:nvPr/>
        </p:nvSpPr>
        <p:spPr>
          <a:xfrm>
            <a:off x="244907" y="123582"/>
            <a:ext cx="7533512" cy="154990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3600" b="1" dirty="0">
                <a:solidFill>
                  <a:prstClr val="white"/>
                </a:solidFill>
                <a:latin typeface="Aptos" panose="02110004020202020204"/>
              </a:rPr>
              <a:t>   NKS Healthy Community Blog</a:t>
            </a:r>
          </a:p>
        </p:txBody>
      </p:sp>
      <p:pic>
        <p:nvPicPr>
          <p:cNvPr id="3" name="Picture 2">
            <a:extLst>
              <a:ext uri="{FF2B5EF4-FFF2-40B4-BE49-F238E27FC236}">
                <a16:creationId xmlns:a16="http://schemas.microsoft.com/office/drawing/2014/main" id="{9150C872-4855-2488-2CC4-884E0E44C6B2}"/>
              </a:ext>
            </a:extLst>
          </p:cNvPr>
          <p:cNvPicPr>
            <a:picLocks noChangeAspect="1"/>
          </p:cNvPicPr>
          <p:nvPr/>
        </p:nvPicPr>
        <p:blipFill>
          <a:blip r:embed="rId4"/>
          <a:stretch>
            <a:fillRect/>
          </a:stretch>
        </p:blipFill>
        <p:spPr>
          <a:xfrm>
            <a:off x="3774026" y="5130833"/>
            <a:ext cx="4008945" cy="2918987"/>
          </a:xfrm>
          <a:prstGeom prst="rect">
            <a:avLst/>
          </a:prstGeom>
        </p:spPr>
      </p:pic>
      <p:sp>
        <p:nvSpPr>
          <p:cNvPr id="4" name="Explosion: 8 Points 3">
            <a:extLst>
              <a:ext uri="{FF2B5EF4-FFF2-40B4-BE49-F238E27FC236}">
                <a16:creationId xmlns:a16="http://schemas.microsoft.com/office/drawing/2014/main" id="{4ACDD3E0-FC02-3459-D61E-A15C1242E0E0}"/>
              </a:ext>
            </a:extLst>
          </p:cNvPr>
          <p:cNvSpPr/>
          <p:nvPr/>
        </p:nvSpPr>
        <p:spPr>
          <a:xfrm>
            <a:off x="16577722" y="6616397"/>
            <a:ext cx="1095854" cy="108689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sp>
        <p:nvSpPr>
          <p:cNvPr id="5" name="Cloud 4">
            <a:extLst>
              <a:ext uri="{FF2B5EF4-FFF2-40B4-BE49-F238E27FC236}">
                <a16:creationId xmlns:a16="http://schemas.microsoft.com/office/drawing/2014/main" id="{14ABD021-38D5-9B82-7F23-26BAC26969E6}"/>
              </a:ext>
            </a:extLst>
          </p:cNvPr>
          <p:cNvSpPr/>
          <p:nvPr/>
        </p:nvSpPr>
        <p:spPr>
          <a:xfrm>
            <a:off x="450810" y="6356605"/>
            <a:ext cx="907773" cy="10568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sp>
        <p:nvSpPr>
          <p:cNvPr id="14" name="TextBox 13">
            <a:extLst>
              <a:ext uri="{FF2B5EF4-FFF2-40B4-BE49-F238E27FC236}">
                <a16:creationId xmlns:a16="http://schemas.microsoft.com/office/drawing/2014/main" id="{B5A8EDFD-A813-06EF-037E-27CD95514AE2}"/>
              </a:ext>
            </a:extLst>
          </p:cNvPr>
          <p:cNvSpPr txBox="1"/>
          <p:nvPr/>
        </p:nvSpPr>
        <p:spPr>
          <a:xfrm>
            <a:off x="14813475" y="2539859"/>
            <a:ext cx="2895600" cy="6001643"/>
          </a:xfrm>
          <a:prstGeom prst="rect">
            <a:avLst/>
          </a:prstGeom>
          <a:solidFill>
            <a:srgbClr val="002060"/>
          </a:solidFill>
        </p:spPr>
        <p:txBody>
          <a:bodyPr wrap="square" rtlCol="0">
            <a:spAutoFit/>
          </a:bodyPr>
          <a:lstStyle/>
          <a:p>
            <a:pPr algn="ctr"/>
            <a:r>
              <a:rPr lang="en-GB" sz="3200" dirty="0">
                <a:solidFill>
                  <a:schemeClr val="bg1"/>
                </a:solidFill>
              </a:rPr>
              <a:t>If you, or one of your friends, is feeling low – talk to your SSM.</a:t>
            </a: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endParaRPr lang="en-GB" sz="3200" dirty="0">
              <a:solidFill>
                <a:schemeClr val="bg1"/>
              </a:solidFill>
            </a:endParaRPr>
          </a:p>
          <a:p>
            <a:pPr algn="ctr"/>
            <a:r>
              <a:rPr lang="en-GB" sz="3200" dirty="0">
                <a:solidFill>
                  <a:schemeClr val="bg1"/>
                </a:solidFill>
              </a:rPr>
              <a:t>They are there to help!</a:t>
            </a:r>
          </a:p>
        </p:txBody>
      </p:sp>
      <p:pic>
        <p:nvPicPr>
          <p:cNvPr id="15" name="Picture 14">
            <a:extLst>
              <a:ext uri="{FF2B5EF4-FFF2-40B4-BE49-F238E27FC236}">
                <a16:creationId xmlns:a16="http://schemas.microsoft.com/office/drawing/2014/main" id="{CDFE014A-1BB7-D46C-D191-5131A9B0ABB0}"/>
              </a:ext>
            </a:extLst>
          </p:cNvPr>
          <p:cNvPicPr>
            <a:picLocks noChangeAspect="1"/>
          </p:cNvPicPr>
          <p:nvPr/>
        </p:nvPicPr>
        <p:blipFill>
          <a:blip r:embed="rId5"/>
          <a:stretch>
            <a:fillRect/>
          </a:stretch>
        </p:blipFill>
        <p:spPr>
          <a:xfrm>
            <a:off x="15038921" y="5033609"/>
            <a:ext cx="2444708" cy="2444708"/>
          </a:xfrm>
          <a:prstGeom prst="rect">
            <a:avLst/>
          </a:prstGeom>
        </p:spPr>
      </p:pic>
    </p:spTree>
    <p:extLst>
      <p:ext uri="{BB962C8B-B14F-4D97-AF65-F5344CB8AC3E}">
        <p14:creationId xmlns:p14="http://schemas.microsoft.com/office/powerpoint/2010/main" val="265438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C6F95B17-7B40-594C-BC51-078ED8F4CD0E}"/>
              </a:ext>
            </a:extLst>
          </p:cNvPr>
          <p:cNvSpPr/>
          <p:nvPr/>
        </p:nvSpPr>
        <p:spPr>
          <a:xfrm>
            <a:off x="0" y="83751"/>
            <a:ext cx="18286716" cy="10203249"/>
          </a:xfrm>
          <a:custGeom>
            <a:avLst/>
            <a:gdLst/>
            <a:ahLst/>
            <a:cxnLst/>
            <a:rect l="l" t="t" r="r" b="b"/>
            <a:pathLst>
              <a:path w="20104100" h="7707630">
                <a:moveTo>
                  <a:pt x="0" y="7707540"/>
                </a:moveTo>
                <a:lnTo>
                  <a:pt x="20104099" y="7707540"/>
                </a:lnTo>
                <a:lnTo>
                  <a:pt x="20104099" y="0"/>
                </a:lnTo>
                <a:lnTo>
                  <a:pt x="0" y="0"/>
                </a:lnTo>
                <a:lnTo>
                  <a:pt x="0" y="7707540"/>
                </a:lnTo>
                <a:close/>
              </a:path>
            </a:pathLst>
          </a:custGeom>
          <a:solidFill>
            <a:srgbClr val="202247"/>
          </a:solidFill>
        </p:spPr>
        <p:txBody>
          <a:bodyPr wrap="square" lIns="0" tIns="0" rIns="0" bIns="0" rtlCol="0"/>
          <a:lstStyle/>
          <a:p>
            <a:pPr defTabSz="415869">
              <a:defRPr/>
            </a:pPr>
            <a:endParaRPr lang="en-GB" sz="1638">
              <a:solidFill>
                <a:srgbClr val="2A2C65"/>
              </a:solidFill>
              <a:latin typeface="Arial" panose="020B0604020202020204"/>
            </a:endParaRPr>
          </a:p>
        </p:txBody>
      </p:sp>
      <p:sp>
        <p:nvSpPr>
          <p:cNvPr id="11" name="object 22">
            <a:extLst>
              <a:ext uri="{FF2B5EF4-FFF2-40B4-BE49-F238E27FC236}">
                <a16:creationId xmlns:a16="http://schemas.microsoft.com/office/drawing/2014/main" id="{7136FDF4-136C-8A43-96B1-D2AFC8A61DCE}"/>
              </a:ext>
            </a:extLst>
          </p:cNvPr>
          <p:cNvSpPr/>
          <p:nvPr/>
        </p:nvSpPr>
        <p:spPr>
          <a:xfrm>
            <a:off x="1034542" y="1560668"/>
            <a:ext cx="762428" cy="47940"/>
          </a:xfrm>
          <a:custGeom>
            <a:avLst/>
            <a:gdLst/>
            <a:ahLst/>
            <a:cxnLst/>
            <a:rect l="l" t="t" r="r" b="b"/>
            <a:pathLst>
              <a:path w="838200" h="52705">
                <a:moveTo>
                  <a:pt x="0" y="52354"/>
                </a:moveTo>
                <a:lnTo>
                  <a:pt x="0" y="0"/>
                </a:lnTo>
                <a:lnTo>
                  <a:pt x="837670" y="0"/>
                </a:lnTo>
                <a:lnTo>
                  <a:pt x="837670" y="52354"/>
                </a:lnTo>
                <a:lnTo>
                  <a:pt x="0" y="52354"/>
                </a:lnTo>
                <a:close/>
              </a:path>
            </a:pathLst>
          </a:custGeom>
          <a:solidFill>
            <a:schemeClr val="bg1">
              <a:alpha val="50000"/>
            </a:schemeClr>
          </a:solidFill>
        </p:spPr>
        <p:txBody>
          <a:bodyPr wrap="square" lIns="0" tIns="0" rIns="0" bIns="0" rtlCol="0"/>
          <a:lstStyle/>
          <a:p>
            <a:pPr defTabSz="415869">
              <a:defRPr/>
            </a:pPr>
            <a:endParaRPr sz="1638">
              <a:solidFill>
                <a:srgbClr val="2A2C65"/>
              </a:solidFill>
              <a:highlight>
                <a:srgbClr val="2A2C65"/>
              </a:highlight>
              <a:latin typeface="Arial" panose="020B0604020202020204"/>
            </a:endParaRPr>
          </a:p>
        </p:txBody>
      </p:sp>
      <p:sp>
        <p:nvSpPr>
          <p:cNvPr id="12" name="object 24">
            <a:extLst>
              <a:ext uri="{FF2B5EF4-FFF2-40B4-BE49-F238E27FC236}">
                <a16:creationId xmlns:a16="http://schemas.microsoft.com/office/drawing/2014/main" id="{8D1E990F-6E18-5A4A-B429-8FD90ADCFB21}"/>
              </a:ext>
            </a:extLst>
          </p:cNvPr>
          <p:cNvSpPr txBox="1">
            <a:spLocks noGrp="1"/>
          </p:cNvSpPr>
          <p:nvPr>
            <p:ph type="title"/>
          </p:nvPr>
        </p:nvSpPr>
        <p:spPr>
          <a:xfrm>
            <a:off x="941524" y="850028"/>
            <a:ext cx="11455631" cy="571106"/>
          </a:xfrm>
          <a:prstGeom prst="rect">
            <a:avLst/>
          </a:prstGeom>
        </p:spPr>
        <p:txBody>
          <a:bodyPr vert="horz" wrap="square" lIns="0" tIns="10974" rIns="0" bIns="0" rtlCol="0" anchor="ctr">
            <a:spAutoFit/>
          </a:bodyPr>
          <a:lstStyle/>
          <a:p>
            <a:pPr marL="11552">
              <a:lnSpc>
                <a:spcPct val="100000"/>
              </a:lnSpc>
              <a:spcBef>
                <a:spcPts val="87"/>
              </a:spcBef>
            </a:pPr>
            <a:r>
              <a:rPr lang="en-GB" sz="3639" spc="41" dirty="0">
                <a:solidFill>
                  <a:schemeClr val="bg1"/>
                </a:solidFill>
              </a:rPr>
              <a:t>Reminder…</a:t>
            </a:r>
            <a:endParaRPr sz="3639" spc="41" dirty="0">
              <a:solidFill>
                <a:schemeClr val="bg1"/>
              </a:solidFill>
            </a:endParaRPr>
          </a:p>
        </p:txBody>
      </p:sp>
      <p:pic>
        <p:nvPicPr>
          <p:cNvPr id="9" name="Picture 8">
            <a:extLst>
              <a:ext uri="{FF2B5EF4-FFF2-40B4-BE49-F238E27FC236}">
                <a16:creationId xmlns:a16="http://schemas.microsoft.com/office/drawing/2014/main" id="{4402DE19-3F49-3442-9E1A-71411E83E4F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779418" y="174467"/>
            <a:ext cx="2444406" cy="2444406"/>
          </a:xfrm>
          <a:prstGeom prst="rect">
            <a:avLst/>
          </a:prstGeom>
        </p:spPr>
      </p:pic>
      <p:pic>
        <p:nvPicPr>
          <p:cNvPr id="16" name="Picture 15">
            <a:extLst>
              <a:ext uri="{FF2B5EF4-FFF2-40B4-BE49-F238E27FC236}">
                <a16:creationId xmlns:a16="http://schemas.microsoft.com/office/drawing/2014/main" id="{4DE613FB-A0F3-D04F-B9DD-C0859E67439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899630" y="1984911"/>
            <a:ext cx="10474287" cy="10474287"/>
          </a:xfrm>
          <a:prstGeom prst="rect">
            <a:avLst/>
          </a:prstGeom>
        </p:spPr>
      </p:pic>
      <p:sp>
        <p:nvSpPr>
          <p:cNvPr id="6" name="TextBox 5">
            <a:extLst>
              <a:ext uri="{FF2B5EF4-FFF2-40B4-BE49-F238E27FC236}">
                <a16:creationId xmlns:a16="http://schemas.microsoft.com/office/drawing/2014/main" id="{218FFD85-4BB7-4E86-AB0C-293FCCBA5EFE}"/>
              </a:ext>
            </a:extLst>
          </p:cNvPr>
          <p:cNvSpPr txBox="1"/>
          <p:nvPr/>
        </p:nvSpPr>
        <p:spPr>
          <a:xfrm>
            <a:off x="2817824" y="6202925"/>
            <a:ext cx="15574994" cy="652358"/>
          </a:xfrm>
          <a:prstGeom prst="rect">
            <a:avLst/>
          </a:prstGeom>
          <a:noFill/>
        </p:spPr>
        <p:txBody>
          <a:bodyPr wrap="square" rtlCol="0">
            <a:spAutoFit/>
          </a:bodyPr>
          <a:lstStyle/>
          <a:p>
            <a:pPr defTabSz="415869">
              <a:defRPr/>
            </a:pPr>
            <a:r>
              <a:rPr lang="en-GB" sz="3639">
                <a:solidFill>
                  <a:srgbClr val="FFFFFF"/>
                </a:solidFill>
                <a:latin typeface="Arial" panose="020B0604020202020204"/>
              </a:rPr>
              <a:t>         </a:t>
            </a:r>
          </a:p>
        </p:txBody>
      </p:sp>
      <p:sp>
        <p:nvSpPr>
          <p:cNvPr id="3" name="TextBox 2">
            <a:extLst>
              <a:ext uri="{FF2B5EF4-FFF2-40B4-BE49-F238E27FC236}">
                <a16:creationId xmlns:a16="http://schemas.microsoft.com/office/drawing/2014/main" id="{39F9BAF2-5E97-8202-C48A-490D3FC56D90}"/>
              </a:ext>
            </a:extLst>
          </p:cNvPr>
          <p:cNvSpPr txBox="1"/>
          <p:nvPr/>
        </p:nvSpPr>
        <p:spPr>
          <a:xfrm>
            <a:off x="1" y="4429317"/>
            <a:ext cx="18286715" cy="3139321"/>
          </a:xfrm>
          <a:prstGeom prst="rect">
            <a:avLst/>
          </a:prstGeom>
          <a:noFill/>
        </p:spPr>
        <p:txBody>
          <a:bodyPr wrap="square" rtlCol="0">
            <a:spAutoFit/>
          </a:bodyPr>
          <a:lstStyle/>
          <a:p>
            <a:pPr algn="ctr" defTabSz="1028700">
              <a:defRPr/>
            </a:pPr>
            <a:r>
              <a:rPr lang="en-GB" sz="6600" dirty="0">
                <a:solidFill>
                  <a:srgbClr val="FFFFFF"/>
                </a:solidFill>
                <a:latin typeface="Times New Roman" panose="02020603050405020304" pitchFamily="18" charset="0"/>
                <a:cs typeface="Times New Roman" panose="02020603050405020304" pitchFamily="18" charset="0"/>
              </a:rPr>
              <a:t>There are many terms that NKS has agreed it is totally unacceptable to use.  The following examples relate to racism…</a:t>
            </a:r>
          </a:p>
        </p:txBody>
      </p:sp>
    </p:spTree>
    <p:extLst>
      <p:ext uri="{BB962C8B-B14F-4D97-AF65-F5344CB8AC3E}">
        <p14:creationId xmlns:p14="http://schemas.microsoft.com/office/powerpoint/2010/main" val="2475671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PKAT">
      <a:dk1>
        <a:srgbClr val="2A2C65"/>
      </a:dk1>
      <a:lt1>
        <a:srgbClr val="FFFFFF"/>
      </a:lt1>
      <a:dk2>
        <a:srgbClr val="44546A"/>
      </a:dk2>
      <a:lt2>
        <a:srgbClr val="E7E6E6"/>
      </a:lt2>
      <a:accent1>
        <a:srgbClr val="00592A"/>
      </a:accent1>
      <a:accent2>
        <a:srgbClr val="E1791D"/>
      </a:accent2>
      <a:accent3>
        <a:srgbClr val="A31A6D"/>
      </a:accent3>
      <a:accent4>
        <a:srgbClr val="C0162C"/>
      </a:accent4>
      <a:accent5>
        <a:srgbClr val="E1791D"/>
      </a:accent5>
      <a:accent6>
        <a:srgbClr val="70AD47"/>
      </a:accent6>
      <a:hlink>
        <a:srgbClr val="2A2B65"/>
      </a:hlink>
      <a:folHlink>
        <a:srgbClr val="A31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3E7BE72798A14B9B97AA388DB5096F" ma:contentTypeVersion="3" ma:contentTypeDescription="Create a new document." ma:contentTypeScope="" ma:versionID="cd1badab2e33ba456bad0ae558019fc3">
  <xsd:schema xmlns:xsd="http://www.w3.org/2001/XMLSchema" xmlns:xs="http://www.w3.org/2001/XMLSchema" xmlns:p="http://schemas.microsoft.com/office/2006/metadata/properties" xmlns:ns2="7cdf4257-90c5-4c5f-b6d8-107013f234ab" targetNamespace="http://schemas.microsoft.com/office/2006/metadata/properties" ma:root="true" ma:fieldsID="6a609aa95b93f659028f4c019b4f3456" ns2:_="">
    <xsd:import namespace="7cdf4257-90c5-4c5f-b6d8-107013f234ab"/>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df4257-90c5-4c5f-b6d8-107013f23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F8EDA5-E819-4BD3-8A11-C7DAE66CCF31}">
  <ds:schemaRefs>
    <ds:schemaRef ds:uri="http://schemas.microsoft.com/sharepoint/v3/contenttype/forms"/>
  </ds:schemaRefs>
</ds:datastoreItem>
</file>

<file path=customXml/itemProps2.xml><?xml version="1.0" encoding="utf-8"?>
<ds:datastoreItem xmlns:ds="http://schemas.openxmlformats.org/officeDocument/2006/customXml" ds:itemID="{06A5C0A5-6ED5-4583-83F6-D0FFFF5D5905}">
  <ds:schemaRefs>
    <ds:schemaRef ds:uri="http://purl.org/dc/terms/"/>
    <ds:schemaRef ds:uri="http://purl.org/dc/elements/1.1/"/>
    <ds:schemaRef ds:uri="7cdf4257-90c5-4c5f-b6d8-107013f234ab"/>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633B97B-9C9C-48B6-AB0E-20328AB7DC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df4257-90c5-4c5f-b6d8-107013f234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TotalTime>
  <Words>1290</Words>
  <Application>Microsoft Office PowerPoint</Application>
  <PresentationFormat>Custom</PresentationFormat>
  <Paragraphs>89</Paragraphs>
  <Slides>13</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Aptos Display</vt:lpstr>
      <vt:lpstr>UKIJ Qolyazma Tuz</vt:lpstr>
      <vt:lpstr>Calibri</vt:lpstr>
      <vt:lpstr>Aptos</vt:lpstr>
      <vt:lpstr>Arial</vt:lpstr>
      <vt:lpstr>Times New Roman</vt:lpstr>
      <vt:lpstr>Lato</vt:lpstr>
      <vt:lpstr>ADLaM Display</vt:lpstr>
      <vt:lpstr>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Milano Cortina Paralympics</dc:title>
  <dc:creator>J Gowen</dc:creator>
  <cp:lastModifiedBy>J Gowen</cp:lastModifiedBy>
  <cp:revision>8</cp:revision>
  <cp:lastPrinted>2026-03-18T09:40:09Z</cp:lastPrinted>
  <dcterms:created xsi:type="dcterms:W3CDTF">2006-08-16T00:00:00Z</dcterms:created>
  <dcterms:modified xsi:type="dcterms:W3CDTF">2026-03-18T09:43:27Z</dcterms:modified>
  <dc:identifier>DAHDc9Dw9cs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0x010100C83E7BE72798A14B9B97AA388DB5096F</vt:lpwstr>
  </property>
</Properties>
</file>