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20"/>
  </p:notesMasterIdLst>
  <p:sldIdLst>
    <p:sldId id="257" r:id="rId8"/>
    <p:sldId id="303" r:id="rId9"/>
    <p:sldId id="256" r:id="rId10"/>
    <p:sldId id="264" r:id="rId11"/>
    <p:sldId id="305" r:id="rId12"/>
    <p:sldId id="258" r:id="rId13"/>
    <p:sldId id="259" r:id="rId14"/>
    <p:sldId id="260" r:id="rId15"/>
    <p:sldId id="304" r:id="rId16"/>
    <p:sldId id="265" r:id="rId17"/>
    <p:sldId id="266"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6CC4B-0291-034D-3698-DC590BD48C0A}" v="73" dt="2025-11-04T15:14:30.977"/>
    <p1510:client id="{B726B1DB-0B06-EBDC-BEF4-BA9BBE8277D3}" v="3" dt="2025-11-04T15:13:45.974"/>
    <p1510:client id="{BB5FBD38-9652-4944-BB1E-DBD69D7B32DD}" v="73" dt="2025-11-04T10:23:24.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6BCB4-2A28-4B36-A9CB-4AB1D88D67FC}"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2B0F5-85DF-4804-81CC-E5ADF9F21352}" type="slidenum">
              <a:rPr lang="en-GB" smtClean="0"/>
              <a:t>‹#›</a:t>
            </a:fld>
            <a:endParaRPr lang="en-GB"/>
          </a:p>
        </p:txBody>
      </p:sp>
    </p:spTree>
    <p:extLst>
      <p:ext uri="{BB962C8B-B14F-4D97-AF65-F5344CB8AC3E}">
        <p14:creationId xmlns:p14="http://schemas.microsoft.com/office/powerpoint/2010/main" val="50462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82B0F5-85DF-4804-81CC-E5ADF9F21352}" type="slidenum">
              <a:rPr lang="en-GB" smtClean="0"/>
              <a:t>1</a:t>
            </a:fld>
            <a:endParaRPr lang="en-GB"/>
          </a:p>
        </p:txBody>
      </p:sp>
    </p:spTree>
    <p:extLst>
      <p:ext uri="{BB962C8B-B14F-4D97-AF65-F5344CB8AC3E}">
        <p14:creationId xmlns:p14="http://schemas.microsoft.com/office/powerpoint/2010/main" val="143398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82B0F5-85DF-4804-81CC-E5ADF9F21352}" type="slidenum">
              <a:rPr lang="en-GB" smtClean="0"/>
              <a:t>4</a:t>
            </a:fld>
            <a:endParaRPr lang="en-GB"/>
          </a:p>
        </p:txBody>
      </p:sp>
    </p:spTree>
    <p:extLst>
      <p:ext uri="{BB962C8B-B14F-4D97-AF65-F5344CB8AC3E}">
        <p14:creationId xmlns:p14="http://schemas.microsoft.com/office/powerpoint/2010/main" val="276331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FA4A-3B4D-DE13-5BBF-B470D1C265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38F67F-03B5-0C62-D843-4635B7776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2D82DF-4FA9-3FE7-618F-3680845142A1}"/>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5" name="Footer Placeholder 4">
            <a:extLst>
              <a:ext uri="{FF2B5EF4-FFF2-40B4-BE49-F238E27FC236}">
                <a16:creationId xmlns:a16="http://schemas.microsoft.com/office/drawing/2014/main" id="{3F470058-7532-8F11-5257-80A97955A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57300-2A1E-3350-AD79-34C9A1BF5707}"/>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27240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BC03-40C0-6F79-95A1-8A816D2856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854C2D-4192-82B3-F55C-27C7F6297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A5D57-7DC6-A8E5-7327-98037D1105D5}"/>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5" name="Footer Placeholder 4">
            <a:extLst>
              <a:ext uri="{FF2B5EF4-FFF2-40B4-BE49-F238E27FC236}">
                <a16:creationId xmlns:a16="http://schemas.microsoft.com/office/drawing/2014/main" id="{BC7A075B-702A-3279-2E13-8F64DEC3F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B416C0-6DF8-A2DF-6797-BE8C6163EA9B}"/>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4214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2B497-2ACD-12D6-9474-11929B1971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A6AADF-F15C-ED37-3F63-FD819EE98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3C4E8-8572-4333-1C04-CBA5DB856D30}"/>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5" name="Footer Placeholder 4">
            <a:extLst>
              <a:ext uri="{FF2B5EF4-FFF2-40B4-BE49-F238E27FC236}">
                <a16:creationId xmlns:a16="http://schemas.microsoft.com/office/drawing/2014/main" id="{9F18263F-9287-EE8D-095F-ED5FEFE50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0B4762-1598-478D-11E7-D16ACF0A8511}"/>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39171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6181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4208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8421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2732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13241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5151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8160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3594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E50E-102E-D0B5-3CA4-2C9B911BE2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F7A1A8-1312-47CE-0D51-D505A15FA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1E9777-45E1-EA99-98A9-9AD9D2995AF1}"/>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5" name="Footer Placeholder 4">
            <a:extLst>
              <a:ext uri="{FF2B5EF4-FFF2-40B4-BE49-F238E27FC236}">
                <a16:creationId xmlns:a16="http://schemas.microsoft.com/office/drawing/2014/main" id="{15543AB9-1D98-0B7B-B1F3-B89E52112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7994FF-2D8C-C4BB-EA57-869B26EEBD9E}"/>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316030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8278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9907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1967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B884-B76E-16B8-BA57-FFC1DA411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193C53-5A07-36B9-EBCE-872A896D5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829BDE-A69D-56AC-4C52-60E8309F9E3D}"/>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5" name="Footer Placeholder 4">
            <a:extLst>
              <a:ext uri="{FF2B5EF4-FFF2-40B4-BE49-F238E27FC236}">
                <a16:creationId xmlns:a16="http://schemas.microsoft.com/office/drawing/2014/main" id="{84AB4ABD-E121-9578-B543-59BEEFAB9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DC2C-8755-9B22-23BE-B359357E24E1}"/>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1907519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725E-D00B-848C-93F2-07791B2738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796555-DD02-814B-4352-CA567F808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94647-1F0B-9A68-E718-787BB34B8579}"/>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5" name="Footer Placeholder 4">
            <a:extLst>
              <a:ext uri="{FF2B5EF4-FFF2-40B4-BE49-F238E27FC236}">
                <a16:creationId xmlns:a16="http://schemas.microsoft.com/office/drawing/2014/main" id="{808E3595-EC35-1F7A-7F05-C2BDF9FB3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4256E-0E66-ECBF-227F-491AAC2B0380}"/>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190147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1205-217F-03E7-E9EE-1D591AE91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577CA7-9239-B4C0-32B6-70C626D03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00081-B68E-B8C2-584C-BCB40BA130F9}"/>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5" name="Footer Placeholder 4">
            <a:extLst>
              <a:ext uri="{FF2B5EF4-FFF2-40B4-BE49-F238E27FC236}">
                <a16:creationId xmlns:a16="http://schemas.microsoft.com/office/drawing/2014/main" id="{52739CFE-75CB-6F67-AFEA-03F459F41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04198-13C8-5235-53FB-C2FCC3FE038C}"/>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017538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185E-54B7-347C-AD36-82082D2531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831AF3-C41B-468E-5757-B950E085A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B9FB36-6E88-19B2-58D8-BBE8B2E96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CEBD3C-706B-0BAD-4C94-6B8204E30E0E}"/>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6" name="Footer Placeholder 5">
            <a:extLst>
              <a:ext uri="{FF2B5EF4-FFF2-40B4-BE49-F238E27FC236}">
                <a16:creationId xmlns:a16="http://schemas.microsoft.com/office/drawing/2014/main" id="{3028D23C-2D2A-2FB5-7A1C-0DA80975B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24D9A-9617-A01E-3115-C8703CDD6141}"/>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2383968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A08A-AE60-1B7C-830C-31CBC05A38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0D7E38-5C07-B22D-9101-D4E70A1A1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7BDC2B-A2B3-7A71-9553-9487C4FF9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8889C4-9697-281D-EF15-50A63DEB0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6E8293-14AE-4FFE-D04D-5A1B3E74F8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3629BD-E3AA-D982-10D3-8F360EAB121A}"/>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8" name="Footer Placeholder 7">
            <a:extLst>
              <a:ext uri="{FF2B5EF4-FFF2-40B4-BE49-F238E27FC236}">
                <a16:creationId xmlns:a16="http://schemas.microsoft.com/office/drawing/2014/main" id="{43A8BBDD-A4EC-985D-8EE5-93D9EA7868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6D25-C23A-AAC7-2F79-41E728474BF0}"/>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1106105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76B1-96EB-DF3A-3F6D-F68263DEDB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55D03E-7506-A7B9-8587-68D6129FF531}"/>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4" name="Footer Placeholder 3">
            <a:extLst>
              <a:ext uri="{FF2B5EF4-FFF2-40B4-BE49-F238E27FC236}">
                <a16:creationId xmlns:a16="http://schemas.microsoft.com/office/drawing/2014/main" id="{88121D5F-67E4-E1EB-BDD9-FF59291C4F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47F921-D0D4-B35F-D1CC-E267F682BFC5}"/>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151591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688DB-2535-1FAE-A08D-CE90A6E94AA9}"/>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3" name="Footer Placeholder 2">
            <a:extLst>
              <a:ext uri="{FF2B5EF4-FFF2-40B4-BE49-F238E27FC236}">
                <a16:creationId xmlns:a16="http://schemas.microsoft.com/office/drawing/2014/main" id="{9DFBA48D-193B-F982-14CF-0D3B58A319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75A9F7-19EF-A4B0-F99D-CAF1452B15E6}"/>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41744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D9C2-CEF4-02A9-DF82-03B10BA5E1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401480-6B01-AEF7-61CB-6AC30BEA75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C5922C-A002-0B6D-12B2-2A53AE8CDD05}"/>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5" name="Footer Placeholder 4">
            <a:extLst>
              <a:ext uri="{FF2B5EF4-FFF2-40B4-BE49-F238E27FC236}">
                <a16:creationId xmlns:a16="http://schemas.microsoft.com/office/drawing/2014/main" id="{9A889023-9C7C-D6AD-7003-510C5059A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9449C-4EC6-0E9E-CED0-6C3BB6AB234B}"/>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254600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4F73-3A90-2199-D295-B3616832D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F7A59C-70FB-0E1B-F4EB-0BB3DD640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9813B7-E72D-F034-C04A-E16602B24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5D478-09DB-B717-A609-7B899AF731F8}"/>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6" name="Footer Placeholder 5">
            <a:extLst>
              <a:ext uri="{FF2B5EF4-FFF2-40B4-BE49-F238E27FC236}">
                <a16:creationId xmlns:a16="http://schemas.microsoft.com/office/drawing/2014/main" id="{4018BEFC-9769-1818-B147-73FE344EBC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C35C76-0885-91A4-912E-5C55FF1F7607}"/>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375750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A460-484F-799C-29C4-BECCF978F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C6AAB5-29D2-AAAB-4BC8-D4D466D15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BB7887-E32B-6ED9-8089-5ED5194F7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98016-6C6A-7963-3ADF-3143EA74C433}"/>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6" name="Footer Placeholder 5">
            <a:extLst>
              <a:ext uri="{FF2B5EF4-FFF2-40B4-BE49-F238E27FC236}">
                <a16:creationId xmlns:a16="http://schemas.microsoft.com/office/drawing/2014/main" id="{3FE2B4D4-EEBB-C9C8-6497-148FC4406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A9C5B5-A2EE-A2AC-D729-0CC0395EDBB5}"/>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3980613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17E6-6D5A-3D5B-72A1-73ECA3EF80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22499-FF50-24A4-632A-753681AF6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5B8B0-B7EE-8A69-6F4B-A59D301441AF}"/>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5" name="Footer Placeholder 4">
            <a:extLst>
              <a:ext uri="{FF2B5EF4-FFF2-40B4-BE49-F238E27FC236}">
                <a16:creationId xmlns:a16="http://schemas.microsoft.com/office/drawing/2014/main" id="{34AAB9CC-735B-EF36-7BA4-259CA5A9E7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81548-1501-B541-1C8D-F440922DC3E6}"/>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3151290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79394D-69C1-585E-AD69-B519FA20FF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AEB4B-BE47-15D1-5B6B-4A5651C239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5DD59F-B424-DD00-DC85-05D2592A2682}"/>
              </a:ext>
            </a:extLst>
          </p:cNvPr>
          <p:cNvSpPr>
            <a:spLocks noGrp="1"/>
          </p:cNvSpPr>
          <p:nvPr>
            <p:ph type="dt" sz="half" idx="10"/>
          </p:nvPr>
        </p:nvSpPr>
        <p:spPr/>
        <p:txBody>
          <a:bodyPr/>
          <a:lstStyle/>
          <a:p>
            <a:fld id="{43E5C91B-85C4-497B-9A17-9907CCBDBF48}" type="datetimeFigureOut">
              <a:rPr lang="en-GB" smtClean="0"/>
              <a:t>05/11/2025</a:t>
            </a:fld>
            <a:endParaRPr lang="en-GB"/>
          </a:p>
        </p:txBody>
      </p:sp>
      <p:sp>
        <p:nvSpPr>
          <p:cNvPr id="5" name="Footer Placeholder 4">
            <a:extLst>
              <a:ext uri="{FF2B5EF4-FFF2-40B4-BE49-F238E27FC236}">
                <a16:creationId xmlns:a16="http://schemas.microsoft.com/office/drawing/2014/main" id="{DDDC80B9-89B4-51BB-AACC-91112D57F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E8590-85A7-CBCA-A9EE-ACD517D0A95B}"/>
              </a:ext>
            </a:extLst>
          </p:cNvPr>
          <p:cNvSpPr>
            <a:spLocks noGrp="1"/>
          </p:cNvSpPr>
          <p:nvPr>
            <p:ph type="sldNum" sz="quarter" idx="12"/>
          </p:nvPr>
        </p:nvSpPr>
        <p:spPr/>
        <p:txBody>
          <a:bodyPr/>
          <a:lstStyle/>
          <a:p>
            <a:fld id="{E894FD94-CBA2-465F-A162-0DFBD2B591C5}" type="slidenum">
              <a:rPr lang="en-GB" smtClean="0"/>
              <a:t>‹#›</a:t>
            </a:fld>
            <a:endParaRPr lang="en-GB"/>
          </a:p>
        </p:txBody>
      </p:sp>
    </p:spTree>
    <p:extLst>
      <p:ext uri="{BB962C8B-B14F-4D97-AF65-F5344CB8AC3E}">
        <p14:creationId xmlns:p14="http://schemas.microsoft.com/office/powerpoint/2010/main" val="419257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409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4241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458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410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645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155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4C55-E3EF-DD8D-FFD5-3873CF0F61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BBDBFF-5A7D-CC06-011F-67A7175C1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2F0FF4-65A6-44FC-9802-CD866FABA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361920-DB4A-6678-D743-76ADCCAEEDBD}"/>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6" name="Footer Placeholder 5">
            <a:extLst>
              <a:ext uri="{FF2B5EF4-FFF2-40B4-BE49-F238E27FC236}">
                <a16:creationId xmlns:a16="http://schemas.microsoft.com/office/drawing/2014/main" id="{7755E174-2B1E-7AFD-F354-CCC6AEFDAE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1DE771-0510-55D8-39F3-015CD8E291DE}"/>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90532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0908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851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2229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7374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5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ACAB-96FD-D6DF-429D-339E61747A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88A24A-4F92-1A06-1C64-1BDA66350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C132E-A139-E219-FBD2-3CEB4ED82A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A1527F-2B5B-6614-7F27-90FAF61DB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9EE660-907D-90F2-E72F-EAFF9F79E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44682D-DFCD-CECC-888C-F6FFE981C807}"/>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8" name="Footer Placeholder 7">
            <a:extLst>
              <a:ext uri="{FF2B5EF4-FFF2-40B4-BE49-F238E27FC236}">
                <a16:creationId xmlns:a16="http://schemas.microsoft.com/office/drawing/2014/main" id="{A68331AB-67AF-B74F-7263-28368883E1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239DFF-5DAC-4557-4B4D-3135494E4332}"/>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1392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56B4-DC9E-DBF5-DC94-8E69959DE9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D81664-3FF7-0F1E-4B45-979A55271590}"/>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4" name="Footer Placeholder 3">
            <a:extLst>
              <a:ext uri="{FF2B5EF4-FFF2-40B4-BE49-F238E27FC236}">
                <a16:creationId xmlns:a16="http://schemas.microsoft.com/office/drawing/2014/main" id="{6E5C3CE1-00B7-2D4F-C0D0-89EF0D5DD3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FC4BBE-43DA-2164-BFA1-65AF80B97090}"/>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368081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62D2C-BDE1-7B65-F4F7-33CE21D26050}"/>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3" name="Footer Placeholder 2">
            <a:extLst>
              <a:ext uri="{FF2B5EF4-FFF2-40B4-BE49-F238E27FC236}">
                <a16:creationId xmlns:a16="http://schemas.microsoft.com/office/drawing/2014/main" id="{FBB6ABB3-66BE-CF19-F4EB-1B95172FE7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C80838-2EB1-5319-6B02-A17AF5D51410}"/>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6945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560A-7D72-4E9E-FEF5-39626270F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2690FF-2D12-356F-BC4D-5CF4AE622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164604-71AC-ED64-D9D1-2354C32B67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C6905-EB7E-EC70-2B8F-3CC1AD22CA39}"/>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6" name="Footer Placeholder 5">
            <a:extLst>
              <a:ext uri="{FF2B5EF4-FFF2-40B4-BE49-F238E27FC236}">
                <a16:creationId xmlns:a16="http://schemas.microsoft.com/office/drawing/2014/main" id="{CE5A279E-1CA1-E21F-D7DD-65223FD17E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B8C32-3FAE-8951-7FBC-7BBA7E8F83CD}"/>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91507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13CE-559B-BB50-AC1B-182317D85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AE3177-9A64-B8C3-C42D-EF84FC00A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594B12-7CDE-504C-D2D2-9CBD9A4BA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6D401-289A-EF72-9EE8-F0DB80CE28C6}"/>
              </a:ext>
            </a:extLst>
          </p:cNvPr>
          <p:cNvSpPr>
            <a:spLocks noGrp="1"/>
          </p:cNvSpPr>
          <p:nvPr>
            <p:ph type="dt" sz="half" idx="10"/>
          </p:nvPr>
        </p:nvSpPr>
        <p:spPr/>
        <p:txBody>
          <a:bodyPr/>
          <a:lstStyle/>
          <a:p>
            <a:fld id="{011FF71E-2DF2-490B-B848-4B310795CF30}" type="datetimeFigureOut">
              <a:rPr lang="en-GB" smtClean="0"/>
              <a:t>05/11/2025</a:t>
            </a:fld>
            <a:endParaRPr lang="en-GB"/>
          </a:p>
        </p:txBody>
      </p:sp>
      <p:sp>
        <p:nvSpPr>
          <p:cNvPr id="6" name="Footer Placeholder 5">
            <a:extLst>
              <a:ext uri="{FF2B5EF4-FFF2-40B4-BE49-F238E27FC236}">
                <a16:creationId xmlns:a16="http://schemas.microsoft.com/office/drawing/2014/main" id="{AC55E71E-B64E-EDA0-93A0-94BCFBCA8C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7E99F-1FE1-6ACA-65F3-3D661BCEFBF9}"/>
              </a:ext>
            </a:extLst>
          </p:cNvPr>
          <p:cNvSpPr>
            <a:spLocks noGrp="1"/>
          </p:cNvSpPr>
          <p:nvPr>
            <p:ph type="sldNum" sz="quarter" idx="12"/>
          </p:nvPr>
        </p:nvSpPr>
        <p:spPr/>
        <p:txBody>
          <a:bodyPr/>
          <a:lstStyle/>
          <a:p>
            <a:fld id="{62A43DA1-421A-412C-B6F8-478A9A8BE75F}" type="slidenum">
              <a:rPr lang="en-GB" smtClean="0"/>
              <a:t>‹#›</a:t>
            </a:fld>
            <a:endParaRPr lang="en-GB"/>
          </a:p>
        </p:txBody>
      </p:sp>
    </p:spTree>
    <p:extLst>
      <p:ext uri="{BB962C8B-B14F-4D97-AF65-F5344CB8AC3E}">
        <p14:creationId xmlns:p14="http://schemas.microsoft.com/office/powerpoint/2010/main" val="133864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1F8F8-8D24-4D69-DC74-72BDA2DB2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62BCC-32F6-4682-E66B-9B323090F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A3FE70-77B6-80AD-B41B-8BBD050DF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1FF71E-2DF2-490B-B848-4B310795CF30}" type="datetimeFigureOut">
              <a:rPr lang="en-GB" smtClean="0"/>
              <a:t>05/11/2025</a:t>
            </a:fld>
            <a:endParaRPr lang="en-GB"/>
          </a:p>
        </p:txBody>
      </p:sp>
      <p:sp>
        <p:nvSpPr>
          <p:cNvPr id="5" name="Footer Placeholder 4">
            <a:extLst>
              <a:ext uri="{FF2B5EF4-FFF2-40B4-BE49-F238E27FC236}">
                <a16:creationId xmlns:a16="http://schemas.microsoft.com/office/drawing/2014/main" id="{62C488F6-1FA0-72DE-3931-7E73E9A84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63F5C4-2160-F869-5EC5-8EF69B532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43DA1-421A-412C-B6F8-478A9A8BE75F}" type="slidenum">
              <a:rPr lang="en-GB" smtClean="0"/>
              <a:t>‹#›</a:t>
            </a:fld>
            <a:endParaRPr lang="en-GB"/>
          </a:p>
        </p:txBody>
      </p:sp>
    </p:spTree>
    <p:extLst>
      <p:ext uri="{BB962C8B-B14F-4D97-AF65-F5344CB8AC3E}">
        <p14:creationId xmlns:p14="http://schemas.microsoft.com/office/powerpoint/2010/main" val="198951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05/11/2025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75492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DEA2F-82B3-625F-F57F-D7EA5A3F9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0AF934-CCBF-1ED4-6D8B-A345BD4B0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1CE0A-7161-8BC0-E193-B44B71C5E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91B-85C4-497B-9A17-9907CCBDBF48}" type="datetimeFigureOut">
              <a:rPr lang="en-GB" smtClean="0"/>
              <a:t>05/11/2025</a:t>
            </a:fld>
            <a:endParaRPr lang="en-GB"/>
          </a:p>
        </p:txBody>
      </p:sp>
      <p:sp>
        <p:nvSpPr>
          <p:cNvPr id="5" name="Footer Placeholder 4">
            <a:extLst>
              <a:ext uri="{FF2B5EF4-FFF2-40B4-BE49-F238E27FC236}">
                <a16:creationId xmlns:a16="http://schemas.microsoft.com/office/drawing/2014/main" id="{0CEFE6B9-345C-95EC-B483-1E1DEF874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063BB3-EA1B-7FCD-6E7C-6732CF731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4FD94-CBA2-465F-A162-0DFBD2B591C5}" type="slidenum">
              <a:rPr lang="en-GB" smtClean="0"/>
              <a:t>‹#›</a:t>
            </a:fld>
            <a:endParaRPr lang="en-GB"/>
          </a:p>
        </p:txBody>
      </p:sp>
    </p:spTree>
    <p:extLst>
      <p:ext uri="{BB962C8B-B14F-4D97-AF65-F5344CB8AC3E}">
        <p14:creationId xmlns:p14="http://schemas.microsoft.com/office/powerpoint/2010/main" val="1671025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4359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player.vimeo.com/video/452161021?app_id=12296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uk.movembe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DF768D-6574-4394-A22F-A505B9DE1A2A}"/>
              </a:ext>
            </a:extLst>
          </p:cNvPr>
          <p:cNvSpPr>
            <a:spLocks noGrp="1"/>
          </p:cNvSpPr>
          <p:nvPr/>
        </p:nvSpPr>
        <p:spPr>
          <a:xfrm>
            <a:off x="0" y="403642"/>
            <a:ext cx="12191999" cy="951853"/>
          </a:xfrm>
          <a:prstGeom prst="rect">
            <a:avLst/>
          </a:prstGeom>
          <a:solidFill>
            <a:srgbClr val="F5B5E7"/>
          </a:solidFill>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GB" sz="5400">
                <a:latin typeface="ADLaM Display" panose="020F0502020204030204" pitchFamily="2" charset="0"/>
                <a:ea typeface="ADLaM Display" panose="020F0502020204030204" pitchFamily="2" charset="0"/>
                <a:cs typeface="ADLaM Display" panose="020F0502020204030204" pitchFamily="2" charset="0"/>
              </a:rPr>
              <a:t>The NKS Healthy Community Blog</a:t>
            </a:r>
          </a:p>
        </p:txBody>
      </p:sp>
      <p:pic>
        <p:nvPicPr>
          <p:cNvPr id="1026" name="Picture 2">
            <a:extLst>
              <a:ext uri="{FF2B5EF4-FFF2-40B4-BE49-F238E27FC236}">
                <a16:creationId xmlns:a16="http://schemas.microsoft.com/office/drawing/2014/main" id="{00C02B06-4E6A-8F1F-E7E5-75760BA24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566" y="1777906"/>
            <a:ext cx="4200525" cy="4200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3CED9BC6-5E17-E8CA-827A-0BFDFE7F125C}"/>
              </a:ext>
            </a:extLst>
          </p:cNvPr>
          <p:cNvSpPr/>
          <p:nvPr/>
        </p:nvSpPr>
        <p:spPr>
          <a:xfrm>
            <a:off x="568684" y="2339668"/>
            <a:ext cx="6465455" cy="283216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0BB13D1-C021-41CF-D766-8E7630F3CC92}"/>
              </a:ext>
            </a:extLst>
          </p:cNvPr>
          <p:cNvSpPr txBox="1"/>
          <p:nvPr/>
        </p:nvSpPr>
        <p:spPr>
          <a:xfrm>
            <a:off x="836529" y="2416920"/>
            <a:ext cx="5929764" cy="2677656"/>
          </a:xfrm>
          <a:prstGeom prst="rect">
            <a:avLst/>
          </a:prstGeom>
          <a:solidFill>
            <a:schemeClr val="bg2"/>
          </a:solid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Light" panose="020F0302020204030204"/>
              </a:defRPr>
            </a:lvl1pPr>
            <a:lvl2pPr marL="457200" algn="l" defTabSz="457200" rtl="0" eaLnBrk="1" latinLnBrk="0" hangingPunct="1">
              <a:defRPr sz="1800" kern="1200">
                <a:solidFill>
                  <a:sysClr val="windowText" lastClr="000000"/>
                </a:solidFill>
                <a:latin typeface="Calibri Light" panose="020F0302020204030204"/>
              </a:defRPr>
            </a:lvl2pPr>
            <a:lvl3pPr marL="914400" algn="l" defTabSz="457200" rtl="0" eaLnBrk="1" latinLnBrk="0" hangingPunct="1">
              <a:defRPr sz="1800" kern="1200">
                <a:solidFill>
                  <a:sysClr val="windowText" lastClr="000000"/>
                </a:solidFill>
                <a:latin typeface="Calibri Light" panose="020F0302020204030204"/>
              </a:defRPr>
            </a:lvl3pPr>
            <a:lvl4pPr marL="1371600" algn="l" defTabSz="457200" rtl="0" eaLnBrk="1" latinLnBrk="0" hangingPunct="1">
              <a:defRPr sz="1800" kern="1200">
                <a:solidFill>
                  <a:sysClr val="windowText" lastClr="000000"/>
                </a:solidFill>
                <a:latin typeface="Calibri Light" panose="020F0302020204030204"/>
              </a:defRPr>
            </a:lvl4pPr>
            <a:lvl5pPr marL="1828800" algn="l" defTabSz="457200" rtl="0" eaLnBrk="1" latinLnBrk="0" hangingPunct="1">
              <a:defRPr sz="1800" kern="1200">
                <a:solidFill>
                  <a:sysClr val="windowText" lastClr="000000"/>
                </a:solidFill>
                <a:latin typeface="Calibri Light" panose="020F0302020204030204"/>
              </a:defRPr>
            </a:lvl5pPr>
            <a:lvl6pPr marL="2286000" algn="l" defTabSz="457200" rtl="0" eaLnBrk="1" latinLnBrk="0" hangingPunct="1">
              <a:defRPr sz="1800" kern="1200">
                <a:solidFill>
                  <a:sysClr val="windowText" lastClr="000000"/>
                </a:solidFill>
                <a:latin typeface="Calibri Light" panose="020F0302020204030204"/>
              </a:defRPr>
            </a:lvl6pPr>
            <a:lvl7pPr marL="2743200" algn="l" defTabSz="457200" rtl="0" eaLnBrk="1" latinLnBrk="0" hangingPunct="1">
              <a:defRPr sz="1800" kern="1200">
                <a:solidFill>
                  <a:sysClr val="windowText" lastClr="000000"/>
                </a:solidFill>
                <a:latin typeface="Calibri Light" panose="020F0302020204030204"/>
              </a:defRPr>
            </a:lvl7pPr>
            <a:lvl8pPr marL="3200400" algn="l" defTabSz="457200" rtl="0" eaLnBrk="1" latinLnBrk="0" hangingPunct="1">
              <a:defRPr sz="1800" kern="1200">
                <a:solidFill>
                  <a:sysClr val="windowText" lastClr="000000"/>
                </a:solidFill>
                <a:latin typeface="Calibri Light" panose="020F0302020204030204"/>
              </a:defRPr>
            </a:lvl8pPr>
            <a:lvl9pPr marL="3657600" algn="l" defTabSz="457200" rtl="0" eaLnBrk="1" latinLnBrk="0" hangingPunct="1">
              <a:defRPr sz="1800" kern="1200">
                <a:solidFill>
                  <a:sysClr val="windowText" lastClr="000000"/>
                </a:solidFill>
                <a:latin typeface="Calibri Light" panose="020F0302020204030204"/>
              </a:defRPr>
            </a:lvl9pPr>
          </a:lstStyle>
          <a:p>
            <a:pPr algn="ctr"/>
            <a:r>
              <a:rPr lang="en-GB" sz="2800">
                <a:latin typeface="+mn-lt"/>
              </a:rPr>
              <a:t>The purpose of this monthly blog is to promote a healthy culture and ethos across the school - a culture that challenges inequality and promotes positive ideals of how we should respect and treat each other.  </a:t>
            </a:r>
          </a:p>
        </p:txBody>
      </p:sp>
      <p:sp>
        <p:nvSpPr>
          <p:cNvPr id="7" name="Title 1">
            <a:extLst>
              <a:ext uri="{FF2B5EF4-FFF2-40B4-BE49-F238E27FC236}">
                <a16:creationId xmlns:a16="http://schemas.microsoft.com/office/drawing/2014/main" id="{A50E1AEB-124A-5236-98C0-034F4D069B2C}"/>
              </a:ext>
            </a:extLst>
          </p:cNvPr>
          <p:cNvSpPr txBox="1">
            <a:spLocks/>
          </p:cNvSpPr>
          <p:nvPr/>
        </p:nvSpPr>
        <p:spPr>
          <a:xfrm rot="20121723">
            <a:off x="7954012" y="6057293"/>
            <a:ext cx="6240780" cy="372627"/>
          </a:xfrm>
          <a:prstGeom prst="rect">
            <a:avLst/>
          </a:prstGeom>
          <a:solidFill>
            <a:srgbClr val="F5B5E7"/>
          </a:solidFill>
        </p:spPr>
        <p:txBody>
          <a:bodyPr vert="horz" lIns="91440" tIns="45720" rIns="91440" bIns="45720" rtlCol="0" anchor="b">
            <a:noAutofit/>
          </a:bodyPr>
          <a:lstStyle>
            <a:defPPr>
              <a:defRPr lang="en-US"/>
            </a:defPPr>
            <a:lvl1pPr marL="0" algn="l" defTabSz="914400" rtl="0" eaLnBrk="1" latinLnBrk="0" hangingPunct="1">
              <a:lnSpc>
                <a:spcPct val="80000"/>
              </a:lnSpc>
              <a:spcBef>
                <a:spcPct val="0"/>
              </a:spcBef>
              <a:buNone/>
              <a:defRPr sz="8000" kern="1200" spc="-120" baseline="0">
                <a:solidFill>
                  <a:srgbClr val="FFFFFF"/>
                </a:solidFill>
                <a:latin typeface="Calibri Light" panose="020F0302020204030204"/>
              </a:defRPr>
            </a:lvl1pPr>
            <a:lvl2pPr marL="457200" algn="l" defTabSz="457200" rtl="0" eaLnBrk="1" latinLnBrk="0" hangingPunct="1">
              <a:defRPr sz="1800" kern="1200">
                <a:solidFill>
                  <a:sysClr val="windowText" lastClr="000000"/>
                </a:solidFill>
                <a:latin typeface="Calibri Light" panose="020F0302020204030204"/>
              </a:defRPr>
            </a:lvl2pPr>
            <a:lvl3pPr marL="914400" algn="l" defTabSz="457200" rtl="0" eaLnBrk="1" latinLnBrk="0" hangingPunct="1">
              <a:defRPr sz="1800" kern="1200">
                <a:solidFill>
                  <a:sysClr val="windowText" lastClr="000000"/>
                </a:solidFill>
                <a:latin typeface="Calibri Light" panose="020F0302020204030204"/>
              </a:defRPr>
            </a:lvl3pPr>
            <a:lvl4pPr marL="1371600" algn="l" defTabSz="457200" rtl="0" eaLnBrk="1" latinLnBrk="0" hangingPunct="1">
              <a:defRPr sz="1800" kern="1200">
                <a:solidFill>
                  <a:sysClr val="windowText" lastClr="000000"/>
                </a:solidFill>
                <a:latin typeface="Calibri Light" panose="020F0302020204030204"/>
              </a:defRPr>
            </a:lvl4pPr>
            <a:lvl5pPr marL="1828800" algn="l" defTabSz="457200" rtl="0" eaLnBrk="1" latinLnBrk="0" hangingPunct="1">
              <a:defRPr sz="1800" kern="1200">
                <a:solidFill>
                  <a:sysClr val="windowText" lastClr="000000"/>
                </a:solidFill>
                <a:latin typeface="Calibri Light" panose="020F0302020204030204"/>
              </a:defRPr>
            </a:lvl5pPr>
            <a:lvl6pPr marL="2286000" algn="l" defTabSz="457200" rtl="0" eaLnBrk="1" latinLnBrk="0" hangingPunct="1">
              <a:defRPr sz="1800" kern="1200">
                <a:solidFill>
                  <a:sysClr val="windowText" lastClr="000000"/>
                </a:solidFill>
                <a:latin typeface="Calibri Light" panose="020F0302020204030204"/>
              </a:defRPr>
            </a:lvl6pPr>
            <a:lvl7pPr marL="2743200" algn="l" defTabSz="457200" rtl="0" eaLnBrk="1" latinLnBrk="0" hangingPunct="1">
              <a:defRPr sz="1800" kern="1200">
                <a:solidFill>
                  <a:sysClr val="windowText" lastClr="000000"/>
                </a:solidFill>
                <a:latin typeface="Calibri Light" panose="020F0302020204030204"/>
              </a:defRPr>
            </a:lvl7pPr>
            <a:lvl8pPr marL="3200400" algn="l" defTabSz="457200" rtl="0" eaLnBrk="1" latinLnBrk="0" hangingPunct="1">
              <a:defRPr sz="1800" kern="1200">
                <a:solidFill>
                  <a:sysClr val="windowText" lastClr="000000"/>
                </a:solidFill>
                <a:latin typeface="Calibri Light" panose="020F0302020204030204"/>
              </a:defRPr>
            </a:lvl8pPr>
            <a:lvl9pPr marL="3657600" algn="l" defTabSz="457200" rtl="0" eaLnBrk="1" latinLnBrk="0" hangingPunct="1">
              <a:defRPr sz="1800" kern="1200">
                <a:solidFill>
                  <a:sysClr val="windowText" lastClr="000000"/>
                </a:solidFill>
                <a:latin typeface="Calibri Light" panose="020F0302020204030204"/>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600" b="0" i="0" u="none" strike="noStrike" kern="1200" cap="none" spc="-120" normalizeH="0" baseline="0" noProof="0">
                <a:ln>
                  <a:noFill/>
                </a:ln>
                <a:solidFill>
                  <a:srgbClr val="FFFFFF"/>
                </a:solidFill>
                <a:effectLst/>
                <a:uLnTx/>
                <a:uFillTx/>
                <a:latin typeface="ADLaM Display" panose="020F0502020204030204" pitchFamily="2" charset="0"/>
                <a:ea typeface="ADLaM Display" panose="020F0502020204030204" pitchFamily="2" charset="0"/>
                <a:cs typeface="ADLaM Display" panose="020F0502020204030204" pitchFamily="2" charset="0"/>
              </a:rPr>
              <a:t>Volume 1 – </a:t>
            </a:r>
            <a:r>
              <a:rPr lang="en-GB" sz="1600">
                <a:latin typeface="ADLaM Display" panose="020F0502020204030204" pitchFamily="2" charset="0"/>
                <a:ea typeface="ADLaM Display" panose="020F0502020204030204" pitchFamily="2" charset="0"/>
                <a:cs typeface="ADLaM Display" panose="020F0502020204030204" pitchFamily="2" charset="0"/>
              </a:rPr>
              <a:t>Nov </a:t>
            </a:r>
            <a:r>
              <a:rPr kumimoji="0" lang="en-GB" sz="1600" b="0" i="0" u="none" strike="noStrike" kern="1200" cap="none" spc="-120" normalizeH="0" baseline="0" noProof="0">
                <a:ln>
                  <a:noFill/>
                </a:ln>
                <a:solidFill>
                  <a:srgbClr val="FFFFFF"/>
                </a:solidFill>
                <a:effectLst/>
                <a:uLnTx/>
                <a:uFillTx/>
                <a:latin typeface="ADLaM Display" panose="020F0502020204030204" pitchFamily="2" charset="0"/>
                <a:ea typeface="ADLaM Display" panose="020F0502020204030204" pitchFamily="2" charset="0"/>
                <a:cs typeface="ADLaM Display" panose="020F0502020204030204" pitchFamily="2" charset="0"/>
              </a:rPr>
              <a:t> ‘25</a:t>
            </a:r>
          </a:p>
        </p:txBody>
      </p:sp>
    </p:spTree>
    <p:extLst>
      <p:ext uri="{BB962C8B-B14F-4D97-AF65-F5344CB8AC3E}">
        <p14:creationId xmlns:p14="http://schemas.microsoft.com/office/powerpoint/2010/main" val="213497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8FE8-0CB4-5F33-1A30-9AD0120597E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043B9E3-0017-4E4D-2F01-C092FE20A545}"/>
              </a:ext>
            </a:extLst>
          </p:cNvPr>
          <p:cNvPicPr>
            <a:picLocks noChangeAspect="1"/>
          </p:cNvPicPr>
          <p:nvPr/>
        </p:nvPicPr>
        <p:blipFill>
          <a:blip r:embed="rId2"/>
          <a:stretch>
            <a:fillRect/>
          </a:stretch>
        </p:blipFill>
        <p:spPr>
          <a:xfrm>
            <a:off x="837303" y="0"/>
            <a:ext cx="4852686" cy="6858000"/>
          </a:xfrm>
          <a:prstGeom prst="rect">
            <a:avLst/>
          </a:prstGeom>
        </p:spPr>
      </p:pic>
      <p:pic>
        <p:nvPicPr>
          <p:cNvPr id="5" name="Picture 4">
            <a:extLst>
              <a:ext uri="{FF2B5EF4-FFF2-40B4-BE49-F238E27FC236}">
                <a16:creationId xmlns:a16="http://schemas.microsoft.com/office/drawing/2014/main" id="{D04758DB-246E-B8DC-15DB-8BA293E33708}"/>
              </a:ext>
            </a:extLst>
          </p:cNvPr>
          <p:cNvPicPr>
            <a:picLocks noChangeAspect="1"/>
          </p:cNvPicPr>
          <p:nvPr/>
        </p:nvPicPr>
        <p:blipFill>
          <a:blip r:embed="rId3"/>
          <a:stretch>
            <a:fillRect/>
          </a:stretch>
        </p:blipFill>
        <p:spPr>
          <a:xfrm>
            <a:off x="6502013" y="0"/>
            <a:ext cx="5084691" cy="6858000"/>
          </a:xfrm>
          <a:prstGeom prst="rect">
            <a:avLst/>
          </a:prstGeom>
        </p:spPr>
      </p:pic>
    </p:spTree>
    <p:extLst>
      <p:ext uri="{BB962C8B-B14F-4D97-AF65-F5344CB8AC3E}">
        <p14:creationId xmlns:p14="http://schemas.microsoft.com/office/powerpoint/2010/main" val="255375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1178E-D05B-19AA-F52C-38F7DACF0F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40D3A1-92FB-DB74-C3DB-3D436169960A}"/>
              </a:ext>
            </a:extLst>
          </p:cNvPr>
          <p:cNvPicPr>
            <a:picLocks noChangeAspect="1"/>
          </p:cNvPicPr>
          <p:nvPr/>
        </p:nvPicPr>
        <p:blipFill>
          <a:blip r:embed="rId2"/>
          <a:stretch>
            <a:fillRect/>
          </a:stretch>
        </p:blipFill>
        <p:spPr>
          <a:xfrm>
            <a:off x="729301" y="0"/>
            <a:ext cx="5006430" cy="6858000"/>
          </a:xfrm>
          <a:prstGeom prst="rect">
            <a:avLst/>
          </a:prstGeom>
        </p:spPr>
      </p:pic>
      <p:pic>
        <p:nvPicPr>
          <p:cNvPr id="7" name="Picture 6">
            <a:extLst>
              <a:ext uri="{FF2B5EF4-FFF2-40B4-BE49-F238E27FC236}">
                <a16:creationId xmlns:a16="http://schemas.microsoft.com/office/drawing/2014/main" id="{88170DB3-BA64-38DA-CC61-9A02CAEED4B0}"/>
              </a:ext>
            </a:extLst>
          </p:cNvPr>
          <p:cNvPicPr>
            <a:picLocks noChangeAspect="1"/>
          </p:cNvPicPr>
          <p:nvPr/>
        </p:nvPicPr>
        <p:blipFill>
          <a:blip r:embed="rId3"/>
          <a:stretch>
            <a:fillRect/>
          </a:stretch>
        </p:blipFill>
        <p:spPr>
          <a:xfrm>
            <a:off x="6366667" y="0"/>
            <a:ext cx="5164324" cy="6858000"/>
          </a:xfrm>
          <a:prstGeom prst="rect">
            <a:avLst/>
          </a:prstGeom>
        </p:spPr>
      </p:pic>
    </p:spTree>
    <p:extLst>
      <p:ext uri="{BB962C8B-B14F-4D97-AF65-F5344CB8AC3E}">
        <p14:creationId xmlns:p14="http://schemas.microsoft.com/office/powerpoint/2010/main" val="363120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4" title="Kooth for Children &amp; Young People (Captioned)">
            <a:hlinkClick r:id="" action="ppaction://media"/>
            <a:extLst>
              <a:ext uri="{FF2B5EF4-FFF2-40B4-BE49-F238E27FC236}">
                <a16:creationId xmlns:a16="http://schemas.microsoft.com/office/drawing/2014/main" id="{9C00E509-557F-6D54-3A77-85B80D672F55}"/>
              </a:ext>
            </a:extLst>
          </p:cNvPr>
          <p:cNvPicPr>
            <a:picLocks noRot="1" noChangeAspect="1"/>
          </p:cNvPicPr>
          <p:nvPr>
            <a:videoFile r:link="rId1"/>
          </p:nvPr>
        </p:nvPicPr>
        <p:blipFill>
          <a:blip r:embed="rId3"/>
          <a:stretch>
            <a:fillRect/>
          </a:stretch>
        </p:blipFill>
        <p:spPr>
          <a:xfrm>
            <a:off x="1515452" y="1372967"/>
            <a:ext cx="9161096" cy="5161068"/>
          </a:xfrm>
          <a:prstGeom prst="rect">
            <a:avLst/>
          </a:prstGeom>
        </p:spPr>
      </p:pic>
      <p:sp>
        <p:nvSpPr>
          <p:cNvPr id="2" name="Rectangle: Rounded Corners 1">
            <a:extLst>
              <a:ext uri="{FF2B5EF4-FFF2-40B4-BE49-F238E27FC236}">
                <a16:creationId xmlns:a16="http://schemas.microsoft.com/office/drawing/2014/main" id="{33444D77-C82D-E1F1-AB23-A8B7B144A2AD}"/>
              </a:ext>
            </a:extLst>
          </p:cNvPr>
          <p:cNvSpPr/>
          <p:nvPr/>
        </p:nvSpPr>
        <p:spPr>
          <a:xfrm>
            <a:off x="192669" y="106569"/>
            <a:ext cx="6756771" cy="103643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A898A24-2E1A-E0E2-82E6-17F88E93C26F}"/>
              </a:ext>
            </a:extLst>
          </p:cNvPr>
          <p:cNvSpPr txBox="1"/>
          <p:nvPr/>
        </p:nvSpPr>
        <p:spPr>
          <a:xfrm>
            <a:off x="742823" y="163119"/>
            <a:ext cx="5656461" cy="92333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Calibri Light" panose="020F0302020204030204"/>
              </a:rPr>
              <a:t>Kooth - is a free, safe, and anonymous online platform where young people can access mental health support whenever they need it (Video 1:30 mins – click to play)</a:t>
            </a:r>
          </a:p>
        </p:txBody>
      </p:sp>
    </p:spTree>
    <p:extLst>
      <p:ext uri="{BB962C8B-B14F-4D97-AF65-F5344CB8AC3E}">
        <p14:creationId xmlns:p14="http://schemas.microsoft.com/office/powerpoint/2010/main" val="87973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3ACCD-8426-72FF-45B6-0C72B9E68502}"/>
              </a:ext>
            </a:extLst>
          </p:cNvPr>
          <p:cNvSpPr>
            <a:spLocks noGrp="1"/>
          </p:cNvSpPr>
          <p:nvPr>
            <p:ph type="title"/>
          </p:nvPr>
        </p:nvSpPr>
        <p:spPr>
          <a:xfrm>
            <a:off x="3866559" y="326136"/>
            <a:ext cx="4267200" cy="1351472"/>
          </a:xfrm>
        </p:spPr>
        <p:txBody>
          <a:bodyPr vert="horz" lIns="91440" tIns="45720" rIns="91440" bIns="45720" rtlCol="0" anchor="ctr">
            <a:normAutofit/>
          </a:bodyPr>
          <a:lstStyle/>
          <a:p>
            <a:pPr algn="ctr"/>
            <a:r>
              <a:rPr lang="en-US" sz="2000" b="0" i="0" kern="1200">
                <a:solidFill>
                  <a:schemeClr val="tx1">
                    <a:lumMod val="85000"/>
                    <a:lumOff val="15000"/>
                  </a:schemeClr>
                </a:solidFill>
                <a:effectLst/>
                <a:latin typeface="+mn-lt"/>
                <a:ea typeface="+mj-ea"/>
                <a:cs typeface="+mj-cs"/>
              </a:rPr>
              <a:t>“If my mind can conceive it, if my heart can believe it – then I can achieve it.”</a:t>
            </a:r>
            <a:br>
              <a:rPr lang="en-US" sz="2000" kern="1200">
                <a:solidFill>
                  <a:schemeClr val="tx1">
                    <a:lumMod val="85000"/>
                    <a:lumOff val="15000"/>
                  </a:schemeClr>
                </a:solidFill>
                <a:latin typeface="+mn-lt"/>
                <a:ea typeface="+mj-ea"/>
                <a:cs typeface="+mj-cs"/>
              </a:rPr>
            </a:br>
            <a:r>
              <a:rPr lang="en-US" sz="2000" kern="1200">
                <a:solidFill>
                  <a:schemeClr val="tx1">
                    <a:lumMod val="85000"/>
                    <a:lumOff val="15000"/>
                  </a:schemeClr>
                </a:solidFill>
                <a:latin typeface="+mn-lt"/>
                <a:ea typeface="+mj-ea"/>
                <a:cs typeface="+mj-cs"/>
              </a:rPr>
              <a:t>(Muhammad Ali)</a:t>
            </a:r>
            <a:br>
              <a:rPr lang="en-US" sz="1800" kern="1200">
                <a:solidFill>
                  <a:schemeClr val="tx1">
                    <a:lumMod val="85000"/>
                    <a:lumOff val="15000"/>
                  </a:schemeClr>
                </a:solidFill>
                <a:latin typeface="+mj-lt"/>
                <a:ea typeface="+mj-ea"/>
                <a:cs typeface="+mj-cs"/>
              </a:rPr>
            </a:br>
            <a:endParaRPr lang="en-US" sz="1800" kern="1200">
              <a:solidFill>
                <a:schemeClr val="tx1">
                  <a:lumMod val="85000"/>
                  <a:lumOff val="15000"/>
                </a:schemeClr>
              </a:solidFill>
              <a:latin typeface="+mj-lt"/>
              <a:ea typeface="+mj-ea"/>
              <a:cs typeface="+mj-cs"/>
            </a:endParaRPr>
          </a:p>
        </p:txBody>
      </p:sp>
      <p:pic>
        <p:nvPicPr>
          <p:cNvPr id="6" name="Content Placeholder 5">
            <a:extLst>
              <a:ext uri="{FF2B5EF4-FFF2-40B4-BE49-F238E27FC236}">
                <a16:creationId xmlns:a16="http://schemas.microsoft.com/office/drawing/2014/main" id="{08529CAD-06C7-1DA5-251A-10017803552F}"/>
              </a:ext>
            </a:extLst>
          </p:cNvPr>
          <p:cNvPicPr>
            <a:picLocks noGrp="1" noChangeAspect="1"/>
          </p:cNvPicPr>
          <p:nvPr>
            <p:ph idx="1"/>
          </p:nvPr>
        </p:nvPicPr>
        <p:blipFill>
          <a:blip r:embed="rId2"/>
          <a:srcRect l="23615" r="22361"/>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4" name="TextBox 3">
            <a:extLst>
              <a:ext uri="{FF2B5EF4-FFF2-40B4-BE49-F238E27FC236}">
                <a16:creationId xmlns:a16="http://schemas.microsoft.com/office/drawing/2014/main" id="{92A86B23-4A92-8D5C-0D1F-8ACF09FD924C}"/>
              </a:ext>
            </a:extLst>
          </p:cNvPr>
          <p:cNvSpPr txBox="1"/>
          <p:nvPr/>
        </p:nvSpPr>
        <p:spPr>
          <a:xfrm>
            <a:off x="3962396" y="5252507"/>
            <a:ext cx="4267200" cy="995893"/>
          </a:xfrm>
          <a:prstGeom prst="rect">
            <a:avLst/>
          </a:prstGeom>
        </p:spPr>
        <p:txBody>
          <a:bodyPr vert="horz" lIns="91440" tIns="45720" rIns="91440" bIns="45720" rtlCol="0">
            <a:noAutofit/>
          </a:bodyPr>
          <a:lstStyle/>
          <a:p>
            <a:pPr algn="ctr">
              <a:lnSpc>
                <a:spcPct val="90000"/>
              </a:lnSpc>
              <a:spcAft>
                <a:spcPts val="600"/>
              </a:spcAft>
            </a:pPr>
            <a:r>
              <a:rPr lang="en-US" sz="2000">
                <a:solidFill>
                  <a:schemeClr val="tx1">
                    <a:lumMod val="85000"/>
                    <a:lumOff val="15000"/>
                  </a:schemeClr>
                </a:solidFill>
              </a:rPr>
              <a:t>“How do we change the world?</a:t>
            </a:r>
          </a:p>
          <a:p>
            <a:pPr algn="ctr">
              <a:lnSpc>
                <a:spcPct val="90000"/>
              </a:lnSpc>
              <a:spcAft>
                <a:spcPts val="600"/>
              </a:spcAft>
            </a:pPr>
            <a:r>
              <a:rPr lang="en-US" sz="2000">
                <a:solidFill>
                  <a:schemeClr val="tx1">
                    <a:lumMod val="85000"/>
                    <a:lumOff val="15000"/>
                  </a:schemeClr>
                </a:solidFill>
              </a:rPr>
              <a:t>One random act of kindness at a time”</a:t>
            </a:r>
          </a:p>
          <a:p>
            <a:pPr algn="ctr">
              <a:lnSpc>
                <a:spcPct val="90000"/>
              </a:lnSpc>
              <a:spcAft>
                <a:spcPts val="600"/>
              </a:spcAft>
            </a:pPr>
            <a:r>
              <a:rPr lang="en-US" sz="2000">
                <a:solidFill>
                  <a:schemeClr val="tx1">
                    <a:lumMod val="85000"/>
                    <a:lumOff val="15000"/>
                  </a:schemeClr>
                </a:solidFill>
              </a:rPr>
              <a:t>(Morgan Freeman)</a:t>
            </a:r>
          </a:p>
        </p:txBody>
      </p:sp>
      <p:pic>
        <p:nvPicPr>
          <p:cNvPr id="5" name="Picture 4">
            <a:extLst>
              <a:ext uri="{FF2B5EF4-FFF2-40B4-BE49-F238E27FC236}">
                <a16:creationId xmlns:a16="http://schemas.microsoft.com/office/drawing/2014/main" id="{84383828-DE29-0A0B-EDB3-8410E9F920C6}"/>
              </a:ext>
            </a:extLst>
          </p:cNvPr>
          <p:cNvPicPr>
            <a:picLocks noChangeAspect="1"/>
          </p:cNvPicPr>
          <p:nvPr/>
        </p:nvPicPr>
        <p:blipFill>
          <a:blip r:embed="rId3"/>
          <a:srcRect l="23044" r="24294"/>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7" name="TextBox 6">
            <a:extLst>
              <a:ext uri="{FF2B5EF4-FFF2-40B4-BE49-F238E27FC236}">
                <a16:creationId xmlns:a16="http://schemas.microsoft.com/office/drawing/2014/main" id="{713161CD-7FEA-E9FF-F85A-34FAD044CCDE}"/>
              </a:ext>
            </a:extLst>
          </p:cNvPr>
          <p:cNvSpPr txBox="1"/>
          <p:nvPr/>
        </p:nvSpPr>
        <p:spPr>
          <a:xfrm>
            <a:off x="640080" y="2872899"/>
            <a:ext cx="4243589" cy="409797"/>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A61C7DC-A505-9D26-064A-C67DF652DE45}"/>
              </a:ext>
            </a:extLst>
          </p:cNvPr>
          <p:cNvSpPr txBox="1"/>
          <p:nvPr/>
        </p:nvSpPr>
        <p:spPr>
          <a:xfrm>
            <a:off x="3419856" y="2959530"/>
            <a:ext cx="5160607" cy="646331"/>
          </a:xfrm>
          <a:prstGeom prst="rect">
            <a:avLst/>
          </a:prstGeom>
          <a:noFill/>
        </p:spPr>
        <p:txBody>
          <a:bodyPr wrap="square" rtlCol="0">
            <a:spAutoFit/>
          </a:bodyPr>
          <a:lstStyle/>
          <a:p>
            <a:pPr algn="ctr"/>
            <a:r>
              <a:rPr lang="en-GB" sz="3600"/>
              <a:t>INSPIRATION</a:t>
            </a:r>
          </a:p>
        </p:txBody>
      </p:sp>
    </p:spTree>
    <p:extLst>
      <p:ext uri="{BB962C8B-B14F-4D97-AF65-F5344CB8AC3E}">
        <p14:creationId xmlns:p14="http://schemas.microsoft.com/office/powerpoint/2010/main" val="57975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4FE166-0A5E-61F3-6E78-092145BA6D05}"/>
              </a:ext>
            </a:extLst>
          </p:cNvPr>
          <p:cNvPicPr>
            <a:picLocks noChangeAspect="1"/>
          </p:cNvPicPr>
          <p:nvPr/>
        </p:nvPicPr>
        <p:blipFill>
          <a:blip r:embed="rId2"/>
          <a:stretch>
            <a:fillRect/>
          </a:stretch>
        </p:blipFill>
        <p:spPr>
          <a:xfrm>
            <a:off x="2074946" y="2941608"/>
            <a:ext cx="8006195" cy="3475030"/>
          </a:xfrm>
          <a:prstGeom prst="rect">
            <a:avLst/>
          </a:prstGeom>
        </p:spPr>
      </p:pic>
      <p:sp>
        <p:nvSpPr>
          <p:cNvPr id="6" name="Rectangle: Rounded Corners 5">
            <a:extLst>
              <a:ext uri="{FF2B5EF4-FFF2-40B4-BE49-F238E27FC236}">
                <a16:creationId xmlns:a16="http://schemas.microsoft.com/office/drawing/2014/main" id="{9CC1ED21-C2F1-554D-C31E-C51BB0319F45}"/>
              </a:ext>
            </a:extLst>
          </p:cNvPr>
          <p:cNvSpPr/>
          <p:nvPr/>
        </p:nvSpPr>
        <p:spPr>
          <a:xfrm>
            <a:off x="369472" y="155448"/>
            <a:ext cx="11417144" cy="268833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C732CB-E8BC-86CE-ECB2-2A4E694596D5}"/>
              </a:ext>
            </a:extLst>
          </p:cNvPr>
          <p:cNvSpPr txBox="1"/>
          <p:nvPr/>
        </p:nvSpPr>
        <p:spPr>
          <a:xfrm>
            <a:off x="698414" y="314676"/>
            <a:ext cx="9465023" cy="2369880"/>
          </a:xfrm>
          <a:prstGeom prst="rect">
            <a:avLst/>
          </a:prstGeom>
          <a:noFill/>
        </p:spPr>
        <p:txBody>
          <a:bodyPr wrap="square" rtlCol="0">
            <a:spAutoFit/>
          </a:bodyPr>
          <a:lstStyle/>
          <a:p>
            <a:r>
              <a:rPr lang="en-GB" b="1"/>
              <a:t>‘How We Treat Each Other’ - survey 2025</a:t>
            </a:r>
          </a:p>
          <a:p>
            <a:endParaRPr lang="en-GB"/>
          </a:p>
          <a:p>
            <a:r>
              <a:rPr lang="en-GB" sz="1600"/>
              <a:t>Since 2021 we have regularly asked students to complete a survey to help us understand more about the issues of Sexism, Racism, Homophobia, Biphobia, Transphobia and Ableism.  </a:t>
            </a:r>
          </a:p>
          <a:p>
            <a:endParaRPr lang="en-GB" sz="1600"/>
          </a:p>
          <a:p>
            <a:r>
              <a:rPr lang="en-GB" sz="1600"/>
              <a:t>These surveys help us to raise awareness and combat some of the problems.   </a:t>
            </a:r>
          </a:p>
          <a:p>
            <a:endParaRPr lang="en-GB" sz="1600"/>
          </a:p>
          <a:p>
            <a:r>
              <a:rPr lang="en-GB" sz="1600"/>
              <a:t>A link to the 2025 survey will be sent to all students via </a:t>
            </a:r>
            <a:r>
              <a:rPr lang="en-GB" sz="1600" err="1"/>
              <a:t>satchel:one</a:t>
            </a:r>
            <a:r>
              <a:rPr lang="en-GB" sz="1600"/>
              <a:t> on Monday 10</a:t>
            </a:r>
            <a:r>
              <a:rPr lang="en-GB" sz="1600" baseline="30000"/>
              <a:t>th</a:t>
            </a:r>
            <a:r>
              <a:rPr lang="en-GB" sz="1600"/>
              <a:t> November.  </a:t>
            </a:r>
          </a:p>
          <a:p>
            <a:r>
              <a:rPr lang="en-GB" sz="1600"/>
              <a:t>Please take a few minutes to complete it.</a:t>
            </a:r>
          </a:p>
        </p:txBody>
      </p:sp>
      <p:pic>
        <p:nvPicPr>
          <p:cNvPr id="3" name="Picture 2">
            <a:extLst>
              <a:ext uri="{FF2B5EF4-FFF2-40B4-BE49-F238E27FC236}">
                <a16:creationId xmlns:a16="http://schemas.microsoft.com/office/drawing/2014/main" id="{708051E7-A546-D91A-DA49-1B36361BADAB}"/>
              </a:ext>
            </a:extLst>
          </p:cNvPr>
          <p:cNvPicPr>
            <a:picLocks noChangeAspect="1"/>
          </p:cNvPicPr>
          <p:nvPr/>
        </p:nvPicPr>
        <p:blipFill>
          <a:blip r:embed="rId3"/>
          <a:stretch>
            <a:fillRect/>
          </a:stretch>
        </p:blipFill>
        <p:spPr>
          <a:xfrm>
            <a:off x="10081141" y="628603"/>
            <a:ext cx="1559146" cy="1559146"/>
          </a:xfrm>
          <a:prstGeom prst="rect">
            <a:avLst/>
          </a:prstGeom>
        </p:spPr>
      </p:pic>
    </p:spTree>
    <p:extLst>
      <p:ext uri="{BB962C8B-B14F-4D97-AF65-F5344CB8AC3E}">
        <p14:creationId xmlns:p14="http://schemas.microsoft.com/office/powerpoint/2010/main" val="244885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1340D-5C34-6ABA-7116-778581AF9E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469FBA-99C7-A125-E4AD-AFE0A01EB89E}"/>
              </a:ext>
            </a:extLst>
          </p:cNvPr>
          <p:cNvPicPr>
            <a:picLocks noChangeAspect="1"/>
          </p:cNvPicPr>
          <p:nvPr/>
        </p:nvPicPr>
        <p:blipFill>
          <a:blip r:embed="rId3"/>
          <a:srcRect l="750" r="796" b="933"/>
          <a:stretch>
            <a:fillRect/>
          </a:stretch>
        </p:blipFill>
        <p:spPr>
          <a:xfrm>
            <a:off x="2667000" y="0"/>
            <a:ext cx="6858000" cy="6858000"/>
          </a:xfrm>
          <a:prstGeom prst="rect">
            <a:avLst/>
          </a:prstGeom>
        </p:spPr>
      </p:pic>
      <p:pic>
        <p:nvPicPr>
          <p:cNvPr id="4" name="Picture 3">
            <a:extLst>
              <a:ext uri="{FF2B5EF4-FFF2-40B4-BE49-F238E27FC236}">
                <a16:creationId xmlns:a16="http://schemas.microsoft.com/office/drawing/2014/main" id="{6500B731-8F13-DB60-310A-D609040B4153}"/>
              </a:ext>
            </a:extLst>
          </p:cNvPr>
          <p:cNvPicPr>
            <a:picLocks noChangeAspect="1"/>
          </p:cNvPicPr>
          <p:nvPr/>
        </p:nvPicPr>
        <p:blipFill>
          <a:blip r:embed="rId4"/>
          <a:stretch>
            <a:fillRect/>
          </a:stretch>
        </p:blipFill>
        <p:spPr>
          <a:xfrm>
            <a:off x="457894" y="105469"/>
            <a:ext cx="1560711" cy="1560711"/>
          </a:xfrm>
          <a:prstGeom prst="rect">
            <a:avLst/>
          </a:prstGeom>
        </p:spPr>
      </p:pic>
      <p:pic>
        <p:nvPicPr>
          <p:cNvPr id="9" name="Picture 8">
            <a:extLst>
              <a:ext uri="{FF2B5EF4-FFF2-40B4-BE49-F238E27FC236}">
                <a16:creationId xmlns:a16="http://schemas.microsoft.com/office/drawing/2014/main" id="{D2589D22-D593-E150-89B9-2249736AB052}"/>
              </a:ext>
            </a:extLst>
          </p:cNvPr>
          <p:cNvPicPr>
            <a:picLocks noChangeAspect="1"/>
          </p:cNvPicPr>
          <p:nvPr/>
        </p:nvPicPr>
        <p:blipFill>
          <a:blip r:embed="rId4"/>
          <a:stretch>
            <a:fillRect/>
          </a:stretch>
        </p:blipFill>
        <p:spPr>
          <a:xfrm>
            <a:off x="10358122" y="5117639"/>
            <a:ext cx="1560711" cy="1560711"/>
          </a:xfrm>
          <a:prstGeom prst="rect">
            <a:avLst/>
          </a:prstGeom>
        </p:spPr>
      </p:pic>
      <p:pic>
        <p:nvPicPr>
          <p:cNvPr id="10" name="Picture 9">
            <a:extLst>
              <a:ext uri="{FF2B5EF4-FFF2-40B4-BE49-F238E27FC236}">
                <a16:creationId xmlns:a16="http://schemas.microsoft.com/office/drawing/2014/main" id="{9FE8E564-3619-E264-DF5D-912D52636049}"/>
              </a:ext>
            </a:extLst>
          </p:cNvPr>
          <p:cNvPicPr>
            <a:picLocks noChangeAspect="1"/>
          </p:cNvPicPr>
          <p:nvPr/>
        </p:nvPicPr>
        <p:blipFill>
          <a:blip r:embed="rId5"/>
          <a:srcRect l="40081" t="22874" b="6984"/>
          <a:stretch>
            <a:fillRect/>
          </a:stretch>
        </p:blipFill>
        <p:spPr>
          <a:xfrm>
            <a:off x="608905" y="4295775"/>
            <a:ext cx="1409700" cy="2200275"/>
          </a:xfrm>
          <a:prstGeom prst="rect">
            <a:avLst/>
          </a:prstGeom>
        </p:spPr>
      </p:pic>
      <p:pic>
        <p:nvPicPr>
          <p:cNvPr id="11" name="Picture 10">
            <a:extLst>
              <a:ext uri="{FF2B5EF4-FFF2-40B4-BE49-F238E27FC236}">
                <a16:creationId xmlns:a16="http://schemas.microsoft.com/office/drawing/2014/main" id="{F2FCA021-44E7-E64B-DD18-B91ACF6D8355}"/>
              </a:ext>
            </a:extLst>
          </p:cNvPr>
          <p:cNvPicPr>
            <a:picLocks noChangeAspect="1"/>
          </p:cNvPicPr>
          <p:nvPr/>
        </p:nvPicPr>
        <p:blipFill>
          <a:blip r:embed="rId6"/>
          <a:stretch>
            <a:fillRect/>
          </a:stretch>
        </p:blipFill>
        <p:spPr>
          <a:xfrm>
            <a:off x="10173395" y="335457"/>
            <a:ext cx="1560711" cy="1560711"/>
          </a:xfrm>
          <a:prstGeom prst="rect">
            <a:avLst/>
          </a:prstGeom>
        </p:spPr>
      </p:pic>
    </p:spTree>
    <p:extLst>
      <p:ext uri="{BB962C8B-B14F-4D97-AF65-F5344CB8AC3E}">
        <p14:creationId xmlns:p14="http://schemas.microsoft.com/office/powerpoint/2010/main" val="291880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03FD7A-A94D-97EF-DA41-69612429DEDD}"/>
              </a:ext>
            </a:extLst>
          </p:cNvPr>
          <p:cNvPicPr>
            <a:picLocks noGrp="1" noChangeAspect="1"/>
          </p:cNvPicPr>
          <p:nvPr>
            <p:ph idx="1"/>
          </p:nvPr>
        </p:nvPicPr>
        <p:blipFill>
          <a:blip r:embed="rId2"/>
          <a:srcRect b="5133"/>
          <a:stretch>
            <a:fillRect/>
          </a:stretch>
        </p:blipFill>
        <p:spPr>
          <a:xfrm>
            <a:off x="3674343" y="0"/>
            <a:ext cx="8520538" cy="6858000"/>
          </a:xfrm>
          <a:prstGeom prst="rect">
            <a:avLst/>
          </a:prstGeom>
        </p:spPr>
      </p:pic>
      <p:sp>
        <p:nvSpPr>
          <p:cNvPr id="6" name="Rectangle: Rounded Corners 5">
            <a:extLst>
              <a:ext uri="{FF2B5EF4-FFF2-40B4-BE49-F238E27FC236}">
                <a16:creationId xmlns:a16="http://schemas.microsoft.com/office/drawing/2014/main" id="{A9AD1FF0-3587-4073-34A7-70292B6CD44A}"/>
              </a:ext>
            </a:extLst>
          </p:cNvPr>
          <p:cNvSpPr/>
          <p:nvPr/>
        </p:nvSpPr>
        <p:spPr>
          <a:xfrm>
            <a:off x="333374" y="3361960"/>
            <a:ext cx="6477001" cy="212444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E8109D7E-5C2B-6882-2C23-F844E5E12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49" y="3488490"/>
            <a:ext cx="879435" cy="8794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39D3DE-8313-D4C4-A2B1-47E4FA1D8360}"/>
              </a:ext>
            </a:extLst>
          </p:cNvPr>
          <p:cNvSpPr txBox="1"/>
          <p:nvPr/>
        </p:nvSpPr>
        <p:spPr>
          <a:xfrm>
            <a:off x="1244269" y="4190911"/>
            <a:ext cx="4491039" cy="1200329"/>
          </a:xfrm>
          <a:prstGeom prst="rect">
            <a:avLst/>
          </a:prstGeom>
          <a:noFill/>
        </p:spPr>
        <p:txBody>
          <a:bodyPr wrap="square" rtlCol="0">
            <a:spAutoFit/>
          </a:bodyPr>
          <a:lstStyle/>
          <a:p>
            <a:r>
              <a:rPr lang="en-GB"/>
              <a:t>Visit the MOVEMBER website for more details: </a:t>
            </a:r>
            <a:r>
              <a:rPr lang="en-GB">
                <a:hlinkClick r:id="rId4"/>
              </a:rPr>
              <a:t>uk.movember.com </a:t>
            </a:r>
            <a:endParaRPr lang="en-GB"/>
          </a:p>
          <a:p>
            <a:endParaRPr lang="en-GB"/>
          </a:p>
          <a:p>
            <a:r>
              <a:rPr lang="en-GB"/>
              <a:t>Check back next month for a gallery of Mos.</a:t>
            </a:r>
          </a:p>
        </p:txBody>
      </p:sp>
      <p:pic>
        <p:nvPicPr>
          <p:cNvPr id="1028" name="Picture 4" descr="Promote your Movember fundraiser | Downloadable posters and assets -  Movember">
            <a:extLst>
              <a:ext uri="{FF2B5EF4-FFF2-40B4-BE49-F238E27FC236}">
                <a16:creationId xmlns:a16="http://schemas.microsoft.com/office/drawing/2014/main" id="{A422CE87-1946-F9A0-021D-78CEB6780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732" y="4424180"/>
            <a:ext cx="1295796" cy="5387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7869EAD-9D80-6561-3D91-18B0AD19AA17}"/>
              </a:ext>
            </a:extLst>
          </p:cNvPr>
          <p:cNvPicPr>
            <a:picLocks noChangeAspect="1"/>
          </p:cNvPicPr>
          <p:nvPr/>
        </p:nvPicPr>
        <p:blipFill>
          <a:blip r:embed="rId6"/>
          <a:stretch>
            <a:fillRect/>
          </a:stretch>
        </p:blipFill>
        <p:spPr>
          <a:xfrm>
            <a:off x="1296284" y="3536026"/>
            <a:ext cx="5352432" cy="569250"/>
          </a:xfrm>
          <a:prstGeom prst="rect">
            <a:avLst/>
          </a:prstGeom>
        </p:spPr>
      </p:pic>
    </p:spTree>
    <p:extLst>
      <p:ext uri="{BB962C8B-B14F-4D97-AF65-F5344CB8AC3E}">
        <p14:creationId xmlns:p14="http://schemas.microsoft.com/office/powerpoint/2010/main" val="421339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4" name="Picture 3" descr="A person and person with a phone&#10;&#10;AI-generated content may be incorrect.">
            <a:extLst>
              <a:ext uri="{FF2B5EF4-FFF2-40B4-BE49-F238E27FC236}">
                <a16:creationId xmlns:a16="http://schemas.microsoft.com/office/drawing/2014/main" id="{582DDA38-EF40-3BB8-AC77-8F1BA33A30EC}"/>
              </a:ext>
            </a:extLst>
          </p:cNvPr>
          <p:cNvPicPr>
            <a:picLocks noChangeAspect="1"/>
          </p:cNvPicPr>
          <p:nvPr/>
        </p:nvPicPr>
        <p:blipFill>
          <a:blip r:embed="rId2"/>
          <a:srcRect t="899"/>
          <a:stretch>
            <a:fillRect/>
          </a:stretch>
        </p:blipFill>
        <p:spPr>
          <a:xfrm>
            <a:off x="20" y="1282"/>
            <a:ext cx="12191980" cy="6856718"/>
          </a:xfrm>
          <a:prstGeom prst="rect">
            <a:avLst/>
          </a:prstGeom>
        </p:spPr>
      </p:pic>
      <p:pic>
        <p:nvPicPr>
          <p:cNvPr id="3" name="Picture 2" descr="A yellow shield with crosses on it&#10;&#10;AI-generated content may be incorrect.">
            <a:extLst>
              <a:ext uri="{FF2B5EF4-FFF2-40B4-BE49-F238E27FC236}">
                <a16:creationId xmlns:a16="http://schemas.microsoft.com/office/drawing/2014/main" id="{AB145518-B681-7A46-215E-F3064C601EBC}"/>
              </a:ext>
            </a:extLst>
          </p:cNvPr>
          <p:cNvPicPr>
            <a:picLocks noChangeAspect="1"/>
          </p:cNvPicPr>
          <p:nvPr/>
        </p:nvPicPr>
        <p:blipFill>
          <a:blip r:embed="rId3"/>
          <a:stretch>
            <a:fillRect/>
          </a:stretch>
        </p:blipFill>
        <p:spPr>
          <a:xfrm>
            <a:off x="-4800036" y="2180659"/>
            <a:ext cx="2264205" cy="2238374"/>
          </a:xfrm>
          <a:prstGeom prst="rect">
            <a:avLst/>
          </a:prstGeom>
        </p:spPr>
      </p:pic>
    </p:spTree>
    <p:extLst>
      <p:ext uri="{BB962C8B-B14F-4D97-AF65-F5344CB8AC3E}">
        <p14:creationId xmlns:p14="http://schemas.microsoft.com/office/powerpoint/2010/main" val="105344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text&#10;&#10;AI-generated content may be incorrect.">
            <a:extLst>
              <a:ext uri="{FF2B5EF4-FFF2-40B4-BE49-F238E27FC236}">
                <a16:creationId xmlns:a16="http://schemas.microsoft.com/office/drawing/2014/main" id="{610E5F07-1EEC-DA90-D6E7-4927D5AF74EA}"/>
              </a:ext>
            </a:extLst>
          </p:cNvPr>
          <p:cNvPicPr>
            <a:picLocks noChangeAspect="1"/>
          </p:cNvPicPr>
          <p:nvPr/>
        </p:nvPicPr>
        <p:blipFill>
          <a:blip r:embed="rId2"/>
          <a:srcRect t="442"/>
          <a:stretch>
            <a:fillRect/>
          </a:stretch>
        </p:blipFill>
        <p:spPr>
          <a:xfrm>
            <a:off x="20" y="10"/>
            <a:ext cx="12191980" cy="6857990"/>
          </a:xfrm>
          <a:prstGeom prst="rect">
            <a:avLst/>
          </a:prstGeom>
        </p:spPr>
      </p:pic>
      <p:sp>
        <p:nvSpPr>
          <p:cNvPr id="17" name="Freeform: Shape 16">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2" name="Picture 1" descr="A black shield with crosses and crosses&#10;&#10;AI-generated content may be incorrect.">
            <a:extLst>
              <a:ext uri="{FF2B5EF4-FFF2-40B4-BE49-F238E27FC236}">
                <a16:creationId xmlns:a16="http://schemas.microsoft.com/office/drawing/2014/main" id="{58E70282-7DC5-4259-F657-6FECB558F3FB}"/>
              </a:ext>
            </a:extLst>
          </p:cNvPr>
          <p:cNvPicPr>
            <a:picLocks noChangeAspect="1"/>
          </p:cNvPicPr>
          <p:nvPr/>
        </p:nvPicPr>
        <p:blipFill>
          <a:blip r:embed="rId3"/>
          <a:srcRect r="-2" b="3862"/>
          <a:stretch>
            <a:fillRect/>
          </a:stretch>
        </p:blipFill>
        <p:spPr>
          <a:xfrm>
            <a:off x="6282289" y="1"/>
            <a:ext cx="623356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54471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AI-generated content may be incorrect.">
            <a:extLst>
              <a:ext uri="{FF2B5EF4-FFF2-40B4-BE49-F238E27FC236}">
                <a16:creationId xmlns:a16="http://schemas.microsoft.com/office/drawing/2014/main" id="{A78A3278-1182-FDD2-FF74-5184E75ADD54}"/>
              </a:ext>
            </a:extLst>
          </p:cNvPr>
          <p:cNvPicPr>
            <a:picLocks noChangeAspect="1"/>
          </p:cNvPicPr>
          <p:nvPr/>
        </p:nvPicPr>
        <p:blipFill>
          <a:blip r:embed="rId2"/>
          <a:stretch>
            <a:fillRect/>
          </a:stretch>
        </p:blipFill>
        <p:spPr>
          <a:xfrm>
            <a:off x="1776" y="-14903"/>
            <a:ext cx="12188448" cy="6873013"/>
          </a:xfrm>
          <a:prstGeom prst="rect">
            <a:avLst/>
          </a:prstGeom>
        </p:spPr>
      </p:pic>
    </p:spTree>
    <p:extLst>
      <p:ext uri="{BB962C8B-B14F-4D97-AF65-F5344CB8AC3E}">
        <p14:creationId xmlns:p14="http://schemas.microsoft.com/office/powerpoint/2010/main" val="338401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F2393">
                <a:alpha val="100000"/>
              </a:srgbClr>
            </a:gs>
            <a:gs pos="100000">
              <a:srgbClr val="230E3F">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1185311" y="0"/>
            <a:ext cx="4876800" cy="554736"/>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3657600" y="0"/>
            <a:ext cx="4876800" cy="554736"/>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8500511" y="0"/>
            <a:ext cx="4876800" cy="554736"/>
          </a:xfrm>
          <a:custGeom>
            <a:avLst/>
            <a:gdLst/>
            <a:ahLst/>
            <a:cxnLst/>
            <a:rect l="l" t="t" r="r" b="b"/>
            <a:pathLst>
              <a:path w="7315200" h="832104">
                <a:moveTo>
                  <a:pt x="0" y="0"/>
                </a:moveTo>
                <a:lnTo>
                  <a:pt x="7315200" y="0"/>
                </a:lnTo>
                <a:lnTo>
                  <a:pt x="7315200" y="832104"/>
                </a:lnTo>
                <a:lnTo>
                  <a:pt x="0" y="8321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9630916" y="911764"/>
            <a:ext cx="540817" cy="540817"/>
          </a:xfrm>
          <a:custGeom>
            <a:avLst/>
            <a:gdLst/>
            <a:ahLst/>
            <a:cxnLst/>
            <a:rect l="l" t="t" r="r" b="b"/>
            <a:pathLst>
              <a:path w="811225" h="811225">
                <a:moveTo>
                  <a:pt x="0" y="0"/>
                </a:moveTo>
                <a:lnTo>
                  <a:pt x="811225" y="0"/>
                </a:lnTo>
                <a:lnTo>
                  <a:pt x="811225" y="811225"/>
                </a:lnTo>
                <a:lnTo>
                  <a:pt x="0" y="8112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2020268" y="911764"/>
            <a:ext cx="540817" cy="540817"/>
          </a:xfrm>
          <a:custGeom>
            <a:avLst/>
            <a:gdLst/>
            <a:ahLst/>
            <a:cxnLst/>
            <a:rect l="l" t="t" r="r" b="b"/>
            <a:pathLst>
              <a:path w="811225" h="811225">
                <a:moveTo>
                  <a:pt x="0" y="0"/>
                </a:moveTo>
                <a:lnTo>
                  <a:pt x="811225" y="0"/>
                </a:lnTo>
                <a:lnTo>
                  <a:pt x="811225" y="811225"/>
                </a:lnTo>
                <a:lnTo>
                  <a:pt x="0" y="8112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7" name="Freeform 7"/>
          <p:cNvSpPr/>
          <p:nvPr/>
        </p:nvSpPr>
        <p:spPr>
          <a:xfrm>
            <a:off x="3186142" y="4641542"/>
            <a:ext cx="856387" cy="338273"/>
          </a:xfrm>
          <a:custGeom>
            <a:avLst/>
            <a:gdLst/>
            <a:ahLst/>
            <a:cxnLst/>
            <a:rect l="l" t="t" r="r" b="b"/>
            <a:pathLst>
              <a:path w="1284581" h="507410">
                <a:moveTo>
                  <a:pt x="0" y="0"/>
                </a:moveTo>
                <a:lnTo>
                  <a:pt x="1284582" y="0"/>
                </a:lnTo>
                <a:lnTo>
                  <a:pt x="1284582" y="507410"/>
                </a:lnTo>
                <a:lnTo>
                  <a:pt x="0" y="507410"/>
                </a:lnTo>
                <a:lnTo>
                  <a:pt x="0" y="0"/>
                </a:lnTo>
                <a:close/>
              </a:path>
            </a:pathLst>
          </a:custGeom>
          <a:blipFill>
            <a:blip r:embed="rId6"/>
            <a:stretch>
              <a:fillRect/>
            </a:stretch>
          </a:blipFill>
        </p:spPr>
        <p:txBody>
          <a:bodyPr/>
          <a:lstStyle/>
          <a:p>
            <a:pPr defTabSz="609630"/>
            <a:endParaRPr lang="en-GB" sz="1200">
              <a:solidFill>
                <a:prstClr val="black"/>
              </a:solidFill>
              <a:latin typeface="Calibri"/>
            </a:endParaRPr>
          </a:p>
        </p:txBody>
      </p:sp>
      <p:sp>
        <p:nvSpPr>
          <p:cNvPr id="8" name="TextBox 8"/>
          <p:cNvSpPr txBox="1"/>
          <p:nvPr/>
        </p:nvSpPr>
        <p:spPr>
          <a:xfrm>
            <a:off x="4751882" y="2919848"/>
            <a:ext cx="3520877" cy="2115964"/>
          </a:xfrm>
          <a:prstGeom prst="rect">
            <a:avLst/>
          </a:prstGeom>
        </p:spPr>
        <p:txBody>
          <a:bodyPr lIns="0" tIns="0" rIns="0" bIns="0" rtlCol="0" anchor="t">
            <a:spAutoFit/>
          </a:bodyPr>
          <a:lstStyle/>
          <a:p>
            <a:pPr defTabSz="609630">
              <a:lnSpc>
                <a:spcPts val="1087"/>
              </a:lnSpc>
              <a:spcBef>
                <a:spcPct val="0"/>
              </a:spcBef>
            </a:pPr>
            <a:r>
              <a:rPr lang="en-US" sz="1066" b="1" spc="31">
                <a:solidFill>
                  <a:srgbClr val="FFFFFF"/>
                </a:solidFill>
                <a:latin typeface="Cardo Bold"/>
                <a:ea typeface="Cardo Bold"/>
                <a:cs typeface="Cardo Bold"/>
                <a:sym typeface="Cardo Bold"/>
              </a:rPr>
              <a:t>In France and Belgium, La Toussaint is a public holiday celebrated on 1st November. </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FFFFFF"/>
                </a:solidFill>
                <a:latin typeface="Cardo Bold"/>
                <a:ea typeface="Cardo Bold"/>
                <a:cs typeface="Cardo Bold"/>
                <a:sym typeface="Cardo Bold"/>
              </a:rPr>
              <a:t>Families visit cemeteries to clean and decorate graves with chrysanthemums, the traditional flower of remembrance. </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FFFFFF"/>
                </a:solidFill>
                <a:latin typeface="Cardo Bold"/>
                <a:ea typeface="Cardo Bold"/>
                <a:cs typeface="Cardo Bold"/>
                <a:sym typeface="Cardo Bold"/>
              </a:rPr>
              <a:t>It’s a quieter, more reflective occasion, marked by respect and contemplation rather than festivity.</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FFFFFF"/>
                </a:solidFill>
                <a:latin typeface="Cardo Bold"/>
                <a:ea typeface="Cardo Bold"/>
                <a:cs typeface="Cardo Bold"/>
                <a:sym typeface="Cardo Bold"/>
              </a:rPr>
              <a:t>Despite their differences, both traditions teach an important lesson:</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D88E00"/>
                </a:solidFill>
                <a:latin typeface="Cardo Bold"/>
                <a:ea typeface="Cardo Bold"/>
                <a:cs typeface="Cardo Bold"/>
                <a:sym typeface="Cardo Bold"/>
              </a:rPr>
              <a:t>Remembering those we’ve lost keeps them alive in our hearts.</a:t>
            </a:r>
          </a:p>
        </p:txBody>
      </p:sp>
      <p:sp>
        <p:nvSpPr>
          <p:cNvPr id="9" name="Freeform 9"/>
          <p:cNvSpPr/>
          <p:nvPr/>
        </p:nvSpPr>
        <p:spPr>
          <a:xfrm>
            <a:off x="7971388" y="3426163"/>
            <a:ext cx="391184" cy="385805"/>
          </a:xfrm>
          <a:custGeom>
            <a:avLst/>
            <a:gdLst/>
            <a:ahLst/>
            <a:cxnLst/>
            <a:rect l="l" t="t" r="r" b="b"/>
            <a:pathLst>
              <a:path w="586776" h="578708">
                <a:moveTo>
                  <a:pt x="0" y="0"/>
                </a:moveTo>
                <a:lnTo>
                  <a:pt x="586777" y="0"/>
                </a:lnTo>
                <a:lnTo>
                  <a:pt x="586777" y="578708"/>
                </a:lnTo>
                <a:lnTo>
                  <a:pt x="0" y="578708"/>
                </a:lnTo>
                <a:lnTo>
                  <a:pt x="0" y="0"/>
                </a:lnTo>
                <a:close/>
              </a:path>
            </a:pathLst>
          </a:custGeom>
          <a:blipFill>
            <a:blip r:embed="rId7"/>
            <a:stretch>
              <a:fillRect/>
            </a:stretch>
          </a:blipFill>
        </p:spPr>
        <p:txBody>
          <a:bodyPr/>
          <a:lstStyle/>
          <a:p>
            <a:pPr defTabSz="609630"/>
            <a:endParaRPr lang="en-GB" sz="1200">
              <a:solidFill>
                <a:prstClr val="black"/>
              </a:solidFill>
              <a:latin typeface="Calibri"/>
            </a:endParaRPr>
          </a:p>
        </p:txBody>
      </p:sp>
      <p:grpSp>
        <p:nvGrpSpPr>
          <p:cNvPr id="10" name="Group 10"/>
          <p:cNvGrpSpPr>
            <a:grpSpLocks noChangeAspect="1"/>
          </p:cNvGrpSpPr>
          <p:nvPr/>
        </p:nvGrpSpPr>
        <p:grpSpPr>
          <a:xfrm>
            <a:off x="10676578" y="2683141"/>
            <a:ext cx="1242043" cy="3826719"/>
            <a:chOff x="0" y="0"/>
            <a:chExt cx="2885440" cy="8890000"/>
          </a:xfrm>
        </p:grpSpPr>
        <p:sp>
          <p:nvSpPr>
            <p:cNvPr id="11" name="Freeform 11"/>
            <p:cNvSpPr/>
            <p:nvPr/>
          </p:nvSpPr>
          <p:spPr>
            <a:xfrm>
              <a:off x="304800" y="283210"/>
              <a:ext cx="2274570" cy="2590800"/>
            </a:xfrm>
            <a:custGeom>
              <a:avLst/>
              <a:gdLst/>
              <a:ahLst/>
              <a:cxnLst/>
              <a:rect l="l" t="t" r="r" b="b"/>
              <a:pathLst>
                <a:path w="2274570" h="2590800">
                  <a:moveTo>
                    <a:pt x="0" y="0"/>
                  </a:moveTo>
                  <a:lnTo>
                    <a:pt x="2274570" y="0"/>
                  </a:lnTo>
                  <a:lnTo>
                    <a:pt x="2274570" y="2590800"/>
                  </a:lnTo>
                  <a:lnTo>
                    <a:pt x="0" y="2590800"/>
                  </a:lnTo>
                  <a:close/>
                </a:path>
              </a:pathLst>
            </a:custGeom>
            <a:blipFill>
              <a:blip r:embed="rId8"/>
              <a:stretch>
                <a:fillRect t="-14382" b="-14382"/>
              </a:stretch>
            </a:blipFill>
          </p:spPr>
          <p:txBody>
            <a:bodyPr/>
            <a:lstStyle/>
            <a:p>
              <a:pPr defTabSz="609630"/>
              <a:endParaRPr lang="en-GB" sz="1200">
                <a:solidFill>
                  <a:prstClr val="black"/>
                </a:solidFill>
                <a:latin typeface="Calibri"/>
              </a:endParaRPr>
            </a:p>
          </p:txBody>
        </p:sp>
        <p:sp>
          <p:nvSpPr>
            <p:cNvPr id="12" name="Freeform 12"/>
            <p:cNvSpPr/>
            <p:nvPr/>
          </p:nvSpPr>
          <p:spPr>
            <a:xfrm>
              <a:off x="304800" y="3149600"/>
              <a:ext cx="2274570" cy="2590800"/>
            </a:xfrm>
            <a:custGeom>
              <a:avLst/>
              <a:gdLst/>
              <a:ahLst/>
              <a:cxnLst/>
              <a:rect l="l" t="t" r="r" b="b"/>
              <a:pathLst>
                <a:path w="2274570" h="2590800">
                  <a:moveTo>
                    <a:pt x="0" y="0"/>
                  </a:moveTo>
                  <a:lnTo>
                    <a:pt x="2274570" y="0"/>
                  </a:lnTo>
                  <a:lnTo>
                    <a:pt x="2274570" y="2590800"/>
                  </a:lnTo>
                  <a:lnTo>
                    <a:pt x="0" y="2590800"/>
                  </a:lnTo>
                  <a:close/>
                </a:path>
              </a:pathLst>
            </a:custGeom>
            <a:blipFill>
              <a:blip r:embed="rId9"/>
              <a:stretch>
                <a:fillRect l="-30758" r="-30758"/>
              </a:stretch>
            </a:blipFill>
          </p:spPr>
          <p:txBody>
            <a:bodyPr/>
            <a:lstStyle/>
            <a:p>
              <a:pPr defTabSz="609630"/>
              <a:endParaRPr lang="en-GB" sz="1200">
                <a:solidFill>
                  <a:prstClr val="black"/>
                </a:solidFill>
                <a:latin typeface="Calibri"/>
              </a:endParaRPr>
            </a:p>
          </p:txBody>
        </p:sp>
        <p:sp>
          <p:nvSpPr>
            <p:cNvPr id="13" name="Freeform 13"/>
            <p:cNvSpPr/>
            <p:nvPr/>
          </p:nvSpPr>
          <p:spPr>
            <a:xfrm>
              <a:off x="304800" y="6015990"/>
              <a:ext cx="2274570" cy="2590800"/>
            </a:xfrm>
            <a:custGeom>
              <a:avLst/>
              <a:gdLst/>
              <a:ahLst/>
              <a:cxnLst/>
              <a:rect l="l" t="t" r="r" b="b"/>
              <a:pathLst>
                <a:path w="2274570" h="2590800">
                  <a:moveTo>
                    <a:pt x="0" y="0"/>
                  </a:moveTo>
                  <a:lnTo>
                    <a:pt x="2274570" y="0"/>
                  </a:lnTo>
                  <a:lnTo>
                    <a:pt x="2274570" y="2590800"/>
                  </a:lnTo>
                  <a:lnTo>
                    <a:pt x="0" y="2590800"/>
                  </a:lnTo>
                  <a:close/>
                </a:path>
              </a:pathLst>
            </a:custGeom>
            <a:blipFill>
              <a:blip r:embed="rId10"/>
              <a:stretch>
                <a:fillRect t="-8529" b="-8529"/>
              </a:stretch>
            </a:blipFill>
          </p:spPr>
          <p:txBody>
            <a:bodyPr/>
            <a:lstStyle/>
            <a:p>
              <a:pPr defTabSz="609630"/>
              <a:endParaRPr lang="en-GB" sz="1200">
                <a:solidFill>
                  <a:prstClr val="black"/>
                </a:solidFill>
                <a:latin typeface="Calibri"/>
              </a:endParaRPr>
            </a:p>
          </p:txBody>
        </p:sp>
        <p:sp>
          <p:nvSpPr>
            <p:cNvPr id="14" name="Freeform 14"/>
            <p:cNvSpPr/>
            <p:nvPr/>
          </p:nvSpPr>
          <p:spPr>
            <a:xfrm>
              <a:off x="12700" y="11430"/>
              <a:ext cx="2860040" cy="8865870"/>
            </a:xfrm>
            <a:custGeom>
              <a:avLst/>
              <a:gdLst/>
              <a:ahLst/>
              <a:cxnLst/>
              <a:rect l="l" t="t" r="r" b="b"/>
              <a:pathLst>
                <a:path w="2860040" h="8865870">
                  <a:moveTo>
                    <a:pt x="0" y="0"/>
                  </a:moveTo>
                  <a:lnTo>
                    <a:pt x="0" y="8865870"/>
                  </a:lnTo>
                  <a:lnTo>
                    <a:pt x="2860040" y="8865870"/>
                  </a:lnTo>
                  <a:lnTo>
                    <a:pt x="2860040" y="0"/>
                  </a:lnTo>
                  <a:lnTo>
                    <a:pt x="0" y="0"/>
                  </a:lnTo>
                  <a:close/>
                  <a:moveTo>
                    <a:pt x="2578100" y="8597900"/>
                  </a:moveTo>
                  <a:lnTo>
                    <a:pt x="280670" y="8597900"/>
                  </a:lnTo>
                  <a:lnTo>
                    <a:pt x="280670" y="6000750"/>
                  </a:lnTo>
                  <a:lnTo>
                    <a:pt x="2578100" y="6000750"/>
                  </a:lnTo>
                  <a:lnTo>
                    <a:pt x="2578100" y="8597900"/>
                  </a:lnTo>
                  <a:close/>
                  <a:moveTo>
                    <a:pt x="2578100" y="5732780"/>
                  </a:moveTo>
                  <a:lnTo>
                    <a:pt x="280670" y="5732780"/>
                  </a:lnTo>
                  <a:lnTo>
                    <a:pt x="280670" y="3134360"/>
                  </a:lnTo>
                  <a:lnTo>
                    <a:pt x="2578100" y="3134360"/>
                  </a:lnTo>
                  <a:lnTo>
                    <a:pt x="2578100" y="5732780"/>
                  </a:lnTo>
                  <a:close/>
                  <a:moveTo>
                    <a:pt x="280670" y="2866390"/>
                  </a:moveTo>
                  <a:lnTo>
                    <a:pt x="280670" y="269240"/>
                  </a:lnTo>
                  <a:lnTo>
                    <a:pt x="2578100" y="269240"/>
                  </a:lnTo>
                  <a:lnTo>
                    <a:pt x="2578100" y="2866390"/>
                  </a:lnTo>
                  <a:lnTo>
                    <a:pt x="280670" y="2866390"/>
                  </a:lnTo>
                  <a:close/>
                </a:path>
              </a:pathLst>
            </a:custGeom>
            <a:solidFill>
              <a:srgbClr val="F3F1EB"/>
            </a:solidFill>
          </p:spPr>
          <p:txBody>
            <a:bodyPr/>
            <a:lstStyle/>
            <a:p>
              <a:pPr defTabSz="609630"/>
              <a:endParaRPr lang="en-GB" sz="1200">
                <a:solidFill>
                  <a:prstClr val="black"/>
                </a:solidFill>
                <a:latin typeface="Calibri"/>
              </a:endParaRPr>
            </a:p>
          </p:txBody>
        </p:sp>
        <p:sp>
          <p:nvSpPr>
            <p:cNvPr id="15" name="Freeform 15"/>
            <p:cNvSpPr/>
            <p:nvPr/>
          </p:nvSpPr>
          <p:spPr>
            <a:xfrm>
              <a:off x="281940" y="267970"/>
              <a:ext cx="2321560" cy="2621280"/>
            </a:xfrm>
            <a:custGeom>
              <a:avLst/>
              <a:gdLst/>
              <a:ahLst/>
              <a:cxnLst/>
              <a:rect l="l" t="t" r="r" b="b"/>
              <a:pathLst>
                <a:path w="2321560" h="2621280">
                  <a:moveTo>
                    <a:pt x="0" y="0"/>
                  </a:moveTo>
                  <a:lnTo>
                    <a:pt x="0" y="2621280"/>
                  </a:lnTo>
                  <a:lnTo>
                    <a:pt x="2321560" y="2621280"/>
                  </a:lnTo>
                  <a:lnTo>
                    <a:pt x="2321560" y="0"/>
                  </a:lnTo>
                  <a:lnTo>
                    <a:pt x="0" y="0"/>
                  </a:lnTo>
                  <a:close/>
                  <a:moveTo>
                    <a:pt x="2297430" y="2598420"/>
                  </a:moveTo>
                  <a:lnTo>
                    <a:pt x="24130" y="2598420"/>
                  </a:lnTo>
                  <a:lnTo>
                    <a:pt x="24130" y="24130"/>
                  </a:lnTo>
                  <a:lnTo>
                    <a:pt x="2297430" y="24130"/>
                  </a:lnTo>
                  <a:lnTo>
                    <a:pt x="2297430" y="2598420"/>
                  </a:lnTo>
                  <a:close/>
                </a:path>
              </a:pathLst>
            </a:custGeom>
            <a:solidFill>
              <a:srgbClr val="FFFFFF"/>
            </a:solidFill>
          </p:spPr>
          <p:txBody>
            <a:bodyPr/>
            <a:lstStyle/>
            <a:p>
              <a:pPr defTabSz="609630"/>
              <a:endParaRPr lang="en-GB" sz="1200">
                <a:solidFill>
                  <a:prstClr val="black"/>
                </a:solidFill>
                <a:latin typeface="Calibri"/>
              </a:endParaRPr>
            </a:p>
          </p:txBody>
        </p:sp>
        <p:sp>
          <p:nvSpPr>
            <p:cNvPr id="16" name="Freeform 16"/>
            <p:cNvSpPr/>
            <p:nvPr/>
          </p:nvSpPr>
          <p:spPr>
            <a:xfrm>
              <a:off x="281940" y="3134360"/>
              <a:ext cx="2321560" cy="2621280"/>
            </a:xfrm>
            <a:custGeom>
              <a:avLst/>
              <a:gdLst/>
              <a:ahLst/>
              <a:cxnLst/>
              <a:rect l="l" t="t" r="r" b="b"/>
              <a:pathLst>
                <a:path w="2321560" h="2621280">
                  <a:moveTo>
                    <a:pt x="0" y="2621280"/>
                  </a:moveTo>
                  <a:lnTo>
                    <a:pt x="2321560" y="2621280"/>
                  </a:lnTo>
                  <a:lnTo>
                    <a:pt x="2321560" y="0"/>
                  </a:lnTo>
                  <a:lnTo>
                    <a:pt x="0" y="0"/>
                  </a:lnTo>
                  <a:lnTo>
                    <a:pt x="0" y="2621280"/>
                  </a:lnTo>
                  <a:close/>
                  <a:moveTo>
                    <a:pt x="24130" y="24130"/>
                  </a:moveTo>
                  <a:lnTo>
                    <a:pt x="2297430" y="24130"/>
                  </a:lnTo>
                  <a:lnTo>
                    <a:pt x="2297430" y="2598420"/>
                  </a:lnTo>
                  <a:lnTo>
                    <a:pt x="24130" y="2598420"/>
                  </a:lnTo>
                  <a:lnTo>
                    <a:pt x="24130" y="24130"/>
                  </a:lnTo>
                  <a:close/>
                </a:path>
              </a:pathLst>
            </a:custGeom>
            <a:solidFill>
              <a:srgbClr val="FFFFFF"/>
            </a:solidFill>
          </p:spPr>
          <p:txBody>
            <a:bodyPr/>
            <a:lstStyle/>
            <a:p>
              <a:pPr defTabSz="609630"/>
              <a:endParaRPr lang="en-GB" sz="1200">
                <a:solidFill>
                  <a:prstClr val="black"/>
                </a:solidFill>
                <a:latin typeface="Calibri"/>
              </a:endParaRPr>
            </a:p>
          </p:txBody>
        </p:sp>
        <p:sp>
          <p:nvSpPr>
            <p:cNvPr id="17" name="Freeform 17"/>
            <p:cNvSpPr/>
            <p:nvPr/>
          </p:nvSpPr>
          <p:spPr>
            <a:xfrm>
              <a:off x="281940" y="6000750"/>
              <a:ext cx="2321560" cy="2620010"/>
            </a:xfrm>
            <a:custGeom>
              <a:avLst/>
              <a:gdLst/>
              <a:ahLst/>
              <a:cxnLst/>
              <a:rect l="l" t="t" r="r" b="b"/>
              <a:pathLst>
                <a:path w="2321560" h="2620010">
                  <a:moveTo>
                    <a:pt x="0" y="2620010"/>
                  </a:moveTo>
                  <a:lnTo>
                    <a:pt x="2321560" y="2620010"/>
                  </a:lnTo>
                  <a:lnTo>
                    <a:pt x="2321560" y="0"/>
                  </a:lnTo>
                  <a:lnTo>
                    <a:pt x="0" y="0"/>
                  </a:lnTo>
                  <a:lnTo>
                    <a:pt x="0" y="2620010"/>
                  </a:lnTo>
                  <a:close/>
                  <a:moveTo>
                    <a:pt x="24130" y="22860"/>
                  </a:moveTo>
                  <a:lnTo>
                    <a:pt x="2297430" y="22860"/>
                  </a:lnTo>
                  <a:lnTo>
                    <a:pt x="2297430" y="2597150"/>
                  </a:lnTo>
                  <a:lnTo>
                    <a:pt x="24130" y="2597150"/>
                  </a:lnTo>
                  <a:lnTo>
                    <a:pt x="24130" y="22860"/>
                  </a:lnTo>
                  <a:close/>
                </a:path>
              </a:pathLst>
            </a:custGeom>
            <a:solidFill>
              <a:srgbClr val="FFFFFF"/>
            </a:solidFill>
          </p:spPr>
          <p:txBody>
            <a:bodyPr/>
            <a:lstStyle/>
            <a:p>
              <a:pPr defTabSz="609630"/>
              <a:endParaRPr lang="en-GB" sz="1200">
                <a:solidFill>
                  <a:prstClr val="black"/>
                </a:solidFill>
                <a:latin typeface="Calibri"/>
              </a:endParaRPr>
            </a:p>
          </p:txBody>
        </p:sp>
        <p:sp>
          <p:nvSpPr>
            <p:cNvPr id="18" name="Freeform 18"/>
            <p:cNvSpPr/>
            <p:nvPr/>
          </p:nvSpPr>
          <p:spPr>
            <a:xfrm>
              <a:off x="281940" y="267970"/>
              <a:ext cx="2321560" cy="2621280"/>
            </a:xfrm>
            <a:custGeom>
              <a:avLst/>
              <a:gdLst/>
              <a:ahLst/>
              <a:cxnLst/>
              <a:rect l="l" t="t" r="r" b="b"/>
              <a:pathLst>
                <a:path w="2321560" h="2621280">
                  <a:moveTo>
                    <a:pt x="2297430" y="24130"/>
                  </a:moveTo>
                  <a:lnTo>
                    <a:pt x="2297430" y="2598420"/>
                  </a:lnTo>
                  <a:lnTo>
                    <a:pt x="24130" y="2598420"/>
                  </a:lnTo>
                  <a:lnTo>
                    <a:pt x="0" y="2621280"/>
                  </a:lnTo>
                  <a:lnTo>
                    <a:pt x="2321560" y="2621280"/>
                  </a:lnTo>
                  <a:lnTo>
                    <a:pt x="2321560" y="0"/>
                  </a:lnTo>
                  <a:close/>
                </a:path>
              </a:pathLst>
            </a:custGeom>
            <a:solidFill>
              <a:srgbClr val="FFFFFF"/>
            </a:solidFill>
          </p:spPr>
          <p:txBody>
            <a:bodyPr/>
            <a:lstStyle/>
            <a:p>
              <a:pPr defTabSz="609630"/>
              <a:endParaRPr lang="en-GB" sz="1200">
                <a:solidFill>
                  <a:prstClr val="black"/>
                </a:solidFill>
                <a:latin typeface="Calibri"/>
              </a:endParaRPr>
            </a:p>
          </p:txBody>
        </p:sp>
        <p:sp>
          <p:nvSpPr>
            <p:cNvPr id="19" name="Freeform 19"/>
            <p:cNvSpPr/>
            <p:nvPr/>
          </p:nvSpPr>
          <p:spPr>
            <a:xfrm>
              <a:off x="281940" y="267970"/>
              <a:ext cx="2321560" cy="2621280"/>
            </a:xfrm>
            <a:custGeom>
              <a:avLst/>
              <a:gdLst/>
              <a:ahLst/>
              <a:cxnLst/>
              <a:rect l="l" t="t" r="r" b="b"/>
              <a:pathLst>
                <a:path w="2321560" h="2621280">
                  <a:moveTo>
                    <a:pt x="24130" y="24130"/>
                  </a:moveTo>
                  <a:lnTo>
                    <a:pt x="2297430" y="24130"/>
                  </a:lnTo>
                  <a:lnTo>
                    <a:pt x="2321560" y="0"/>
                  </a:lnTo>
                  <a:lnTo>
                    <a:pt x="0" y="0"/>
                  </a:lnTo>
                  <a:lnTo>
                    <a:pt x="0" y="2621280"/>
                  </a:lnTo>
                  <a:lnTo>
                    <a:pt x="24130" y="2598420"/>
                  </a:lnTo>
                  <a:close/>
                </a:path>
              </a:pathLst>
            </a:custGeom>
            <a:solidFill>
              <a:srgbClr val="3D3434"/>
            </a:solidFill>
          </p:spPr>
          <p:txBody>
            <a:bodyPr/>
            <a:lstStyle/>
            <a:p>
              <a:pPr defTabSz="609630"/>
              <a:endParaRPr lang="en-GB" sz="1200">
                <a:solidFill>
                  <a:prstClr val="black"/>
                </a:solidFill>
                <a:latin typeface="Calibri"/>
              </a:endParaRPr>
            </a:p>
          </p:txBody>
        </p:sp>
        <p:sp>
          <p:nvSpPr>
            <p:cNvPr id="20" name="Freeform 20"/>
            <p:cNvSpPr/>
            <p:nvPr/>
          </p:nvSpPr>
          <p:spPr>
            <a:xfrm>
              <a:off x="281940" y="3134360"/>
              <a:ext cx="2321560" cy="2621280"/>
            </a:xfrm>
            <a:custGeom>
              <a:avLst/>
              <a:gdLst/>
              <a:ahLst/>
              <a:cxnLst/>
              <a:rect l="l" t="t" r="r" b="b"/>
              <a:pathLst>
                <a:path w="2321560" h="2621280">
                  <a:moveTo>
                    <a:pt x="2297430" y="2597150"/>
                  </a:moveTo>
                  <a:lnTo>
                    <a:pt x="24130" y="2597150"/>
                  </a:lnTo>
                  <a:lnTo>
                    <a:pt x="0" y="2621280"/>
                  </a:lnTo>
                  <a:lnTo>
                    <a:pt x="2321560" y="2621280"/>
                  </a:lnTo>
                  <a:lnTo>
                    <a:pt x="2321560" y="0"/>
                  </a:lnTo>
                  <a:lnTo>
                    <a:pt x="2297430" y="24130"/>
                  </a:lnTo>
                  <a:close/>
                </a:path>
              </a:pathLst>
            </a:custGeom>
            <a:solidFill>
              <a:srgbClr val="FFFFFF"/>
            </a:solidFill>
          </p:spPr>
          <p:txBody>
            <a:bodyPr/>
            <a:lstStyle/>
            <a:p>
              <a:pPr defTabSz="609630"/>
              <a:endParaRPr lang="en-GB" sz="1200">
                <a:solidFill>
                  <a:prstClr val="black"/>
                </a:solidFill>
                <a:latin typeface="Calibri"/>
              </a:endParaRPr>
            </a:p>
          </p:txBody>
        </p:sp>
        <p:sp>
          <p:nvSpPr>
            <p:cNvPr id="21" name="Freeform 21"/>
            <p:cNvSpPr/>
            <p:nvPr/>
          </p:nvSpPr>
          <p:spPr>
            <a:xfrm>
              <a:off x="281940" y="3134360"/>
              <a:ext cx="2321560" cy="2621280"/>
            </a:xfrm>
            <a:custGeom>
              <a:avLst/>
              <a:gdLst/>
              <a:ahLst/>
              <a:cxnLst/>
              <a:rect l="l" t="t" r="r" b="b"/>
              <a:pathLst>
                <a:path w="2321560" h="2621280">
                  <a:moveTo>
                    <a:pt x="0" y="2621280"/>
                  </a:moveTo>
                  <a:lnTo>
                    <a:pt x="24130" y="2597150"/>
                  </a:lnTo>
                  <a:lnTo>
                    <a:pt x="24130" y="24130"/>
                  </a:lnTo>
                  <a:lnTo>
                    <a:pt x="2297430" y="24130"/>
                  </a:lnTo>
                  <a:lnTo>
                    <a:pt x="2321560" y="0"/>
                  </a:lnTo>
                  <a:lnTo>
                    <a:pt x="0" y="0"/>
                  </a:lnTo>
                  <a:close/>
                </a:path>
              </a:pathLst>
            </a:custGeom>
            <a:solidFill>
              <a:srgbClr val="3D3434"/>
            </a:solidFill>
          </p:spPr>
          <p:txBody>
            <a:bodyPr/>
            <a:lstStyle/>
            <a:p>
              <a:pPr defTabSz="609630"/>
              <a:endParaRPr lang="en-GB" sz="1200">
                <a:solidFill>
                  <a:prstClr val="black"/>
                </a:solidFill>
                <a:latin typeface="Calibri"/>
              </a:endParaRPr>
            </a:p>
          </p:txBody>
        </p:sp>
        <p:sp>
          <p:nvSpPr>
            <p:cNvPr id="22" name="Freeform 22"/>
            <p:cNvSpPr/>
            <p:nvPr/>
          </p:nvSpPr>
          <p:spPr>
            <a:xfrm>
              <a:off x="281940" y="6000750"/>
              <a:ext cx="2321560" cy="2620010"/>
            </a:xfrm>
            <a:custGeom>
              <a:avLst/>
              <a:gdLst/>
              <a:ahLst/>
              <a:cxnLst/>
              <a:rect l="l" t="t" r="r" b="b"/>
              <a:pathLst>
                <a:path w="2321560" h="2620010">
                  <a:moveTo>
                    <a:pt x="2297430" y="2597150"/>
                  </a:moveTo>
                  <a:lnTo>
                    <a:pt x="24130" y="2597150"/>
                  </a:lnTo>
                  <a:lnTo>
                    <a:pt x="0" y="2620010"/>
                  </a:lnTo>
                  <a:lnTo>
                    <a:pt x="2321560" y="2620010"/>
                  </a:lnTo>
                  <a:lnTo>
                    <a:pt x="2321560" y="0"/>
                  </a:lnTo>
                  <a:lnTo>
                    <a:pt x="2297430" y="22860"/>
                  </a:lnTo>
                  <a:close/>
                </a:path>
              </a:pathLst>
            </a:custGeom>
            <a:solidFill>
              <a:srgbClr val="FFFFFF"/>
            </a:solidFill>
          </p:spPr>
          <p:txBody>
            <a:bodyPr/>
            <a:lstStyle/>
            <a:p>
              <a:pPr defTabSz="609630"/>
              <a:endParaRPr lang="en-GB" sz="1200">
                <a:solidFill>
                  <a:prstClr val="black"/>
                </a:solidFill>
                <a:latin typeface="Calibri"/>
              </a:endParaRPr>
            </a:p>
          </p:txBody>
        </p:sp>
        <p:sp>
          <p:nvSpPr>
            <p:cNvPr id="23" name="Freeform 23"/>
            <p:cNvSpPr/>
            <p:nvPr/>
          </p:nvSpPr>
          <p:spPr>
            <a:xfrm>
              <a:off x="281940" y="6000750"/>
              <a:ext cx="2321560" cy="2620010"/>
            </a:xfrm>
            <a:custGeom>
              <a:avLst/>
              <a:gdLst/>
              <a:ahLst/>
              <a:cxnLst/>
              <a:rect l="l" t="t" r="r" b="b"/>
              <a:pathLst>
                <a:path w="2321560" h="2620010">
                  <a:moveTo>
                    <a:pt x="0" y="2620010"/>
                  </a:moveTo>
                  <a:lnTo>
                    <a:pt x="24130" y="2597150"/>
                  </a:lnTo>
                  <a:lnTo>
                    <a:pt x="24130" y="22860"/>
                  </a:lnTo>
                  <a:lnTo>
                    <a:pt x="2297430" y="22860"/>
                  </a:lnTo>
                  <a:lnTo>
                    <a:pt x="2321560" y="0"/>
                  </a:lnTo>
                  <a:lnTo>
                    <a:pt x="0" y="0"/>
                  </a:lnTo>
                  <a:close/>
                </a:path>
              </a:pathLst>
            </a:custGeom>
            <a:solidFill>
              <a:srgbClr val="3D3434"/>
            </a:solidFill>
          </p:spPr>
          <p:txBody>
            <a:bodyPr/>
            <a:lstStyle/>
            <a:p>
              <a:pPr defTabSz="609630"/>
              <a:endParaRPr lang="en-GB" sz="1200">
                <a:solidFill>
                  <a:prstClr val="black"/>
                </a:solidFill>
                <a:latin typeface="Calibri"/>
              </a:endParaRPr>
            </a:p>
          </p:txBody>
        </p:sp>
        <p:sp>
          <p:nvSpPr>
            <p:cNvPr id="24" name="Freeform 24"/>
            <p:cNvSpPr/>
            <p:nvPr/>
          </p:nvSpPr>
          <p:spPr>
            <a:xfrm>
              <a:off x="0" y="0"/>
              <a:ext cx="2885440" cy="8890000"/>
            </a:xfrm>
            <a:custGeom>
              <a:avLst/>
              <a:gdLst/>
              <a:ahLst/>
              <a:cxnLst/>
              <a:rect l="l" t="t" r="r" b="b"/>
              <a:pathLst>
                <a:path w="2885440" h="8890000">
                  <a:moveTo>
                    <a:pt x="2860040" y="24130"/>
                  </a:moveTo>
                  <a:lnTo>
                    <a:pt x="2860040" y="8865870"/>
                  </a:lnTo>
                  <a:lnTo>
                    <a:pt x="25400" y="8865870"/>
                  </a:lnTo>
                  <a:lnTo>
                    <a:pt x="0" y="8890000"/>
                  </a:lnTo>
                  <a:lnTo>
                    <a:pt x="2885440" y="8890000"/>
                  </a:lnTo>
                  <a:lnTo>
                    <a:pt x="2885440" y="0"/>
                  </a:lnTo>
                  <a:close/>
                </a:path>
              </a:pathLst>
            </a:custGeom>
            <a:solidFill>
              <a:srgbClr val="3D3434"/>
            </a:solidFill>
          </p:spPr>
          <p:txBody>
            <a:bodyPr/>
            <a:lstStyle/>
            <a:p>
              <a:pPr defTabSz="609630"/>
              <a:endParaRPr lang="en-GB" sz="1200">
                <a:solidFill>
                  <a:prstClr val="black"/>
                </a:solidFill>
                <a:latin typeface="Calibri"/>
              </a:endParaRPr>
            </a:p>
          </p:txBody>
        </p:sp>
        <p:sp>
          <p:nvSpPr>
            <p:cNvPr id="25" name="Freeform 25"/>
            <p:cNvSpPr/>
            <p:nvPr/>
          </p:nvSpPr>
          <p:spPr>
            <a:xfrm>
              <a:off x="0" y="0"/>
              <a:ext cx="2885440" cy="8890000"/>
            </a:xfrm>
            <a:custGeom>
              <a:avLst/>
              <a:gdLst/>
              <a:ahLst/>
              <a:cxnLst/>
              <a:rect l="l" t="t" r="r" b="b"/>
              <a:pathLst>
                <a:path w="2885440" h="8890000">
                  <a:moveTo>
                    <a:pt x="25400" y="24130"/>
                  </a:moveTo>
                  <a:lnTo>
                    <a:pt x="2860040" y="24130"/>
                  </a:lnTo>
                  <a:lnTo>
                    <a:pt x="2885440" y="0"/>
                  </a:lnTo>
                  <a:lnTo>
                    <a:pt x="0" y="0"/>
                  </a:lnTo>
                  <a:lnTo>
                    <a:pt x="0" y="8890000"/>
                  </a:lnTo>
                  <a:lnTo>
                    <a:pt x="25400" y="8865870"/>
                  </a:lnTo>
                  <a:close/>
                </a:path>
              </a:pathLst>
            </a:custGeom>
            <a:solidFill>
              <a:srgbClr val="FFFFFF"/>
            </a:solidFill>
          </p:spPr>
          <p:txBody>
            <a:bodyPr/>
            <a:lstStyle/>
            <a:p>
              <a:pPr defTabSz="609630"/>
              <a:endParaRPr lang="en-GB" sz="1200">
                <a:solidFill>
                  <a:prstClr val="black"/>
                </a:solidFill>
                <a:latin typeface="Calibri"/>
              </a:endParaRPr>
            </a:p>
          </p:txBody>
        </p:sp>
      </p:grpSp>
      <p:sp>
        <p:nvSpPr>
          <p:cNvPr id="26" name="TextBox 26"/>
          <p:cNvSpPr txBox="1"/>
          <p:nvPr/>
        </p:nvSpPr>
        <p:spPr>
          <a:xfrm>
            <a:off x="2416166" y="742950"/>
            <a:ext cx="7479412" cy="961886"/>
          </a:xfrm>
          <a:prstGeom prst="rect">
            <a:avLst/>
          </a:prstGeom>
        </p:spPr>
        <p:txBody>
          <a:bodyPr wrap="square" lIns="0" tIns="0" rIns="0" bIns="0" rtlCol="0" anchor="t">
            <a:spAutoFit/>
          </a:bodyPr>
          <a:lstStyle/>
          <a:p>
            <a:pPr algn="ctr" defTabSz="609630">
              <a:lnSpc>
                <a:spcPts val="3584"/>
              </a:lnSpc>
            </a:pPr>
            <a:r>
              <a:rPr lang="en-US" sz="3584" spc="107">
                <a:solidFill>
                  <a:srgbClr val="FFFFFF"/>
                </a:solidFill>
                <a:latin typeface="Furius"/>
                <a:ea typeface="Furius"/>
                <a:cs typeface="Furius"/>
                <a:sym typeface="Furius"/>
              </a:rPr>
              <a:t>A JOURNEY THROUGH TWO TRADITIONS OF REMEMBRANCE</a:t>
            </a:r>
          </a:p>
        </p:txBody>
      </p:sp>
      <p:sp>
        <p:nvSpPr>
          <p:cNvPr id="27" name="TextBox 27"/>
          <p:cNvSpPr txBox="1"/>
          <p:nvPr/>
        </p:nvSpPr>
        <p:spPr>
          <a:xfrm>
            <a:off x="418239" y="1711200"/>
            <a:ext cx="11355523" cy="897682"/>
          </a:xfrm>
          <a:prstGeom prst="rect">
            <a:avLst/>
          </a:prstGeom>
        </p:spPr>
        <p:txBody>
          <a:bodyPr lIns="0" tIns="0" rIns="0" bIns="0" rtlCol="0" anchor="t">
            <a:spAutoFit/>
          </a:bodyPr>
          <a:lstStyle/>
          <a:p>
            <a:pPr algn="ctr" defTabSz="609630">
              <a:lnSpc>
                <a:spcPts val="1360"/>
              </a:lnSpc>
            </a:pPr>
            <a:r>
              <a:rPr lang="en-US" sz="1333" b="1" spc="40">
                <a:solidFill>
                  <a:srgbClr val="FED74F"/>
                </a:solidFill>
                <a:latin typeface="Cardo Bold"/>
                <a:ea typeface="Cardo Bold"/>
                <a:cs typeface="Cardo Bold"/>
                <a:sym typeface="Cardo Bold"/>
              </a:rPr>
              <a:t>Every year, around the beginning of November, many countries pause to remember loved ones who have passed away. In Spanish-speaking countries such as Mexico, people celebrate El Día de los Muertos (the Day of the Dead) on 1st and 2nd November. Meanwhile, in France and Belgium, people observe La Toussaint (All Saints’ Day) on 1st November. Although these two traditions are very different in atmosphere, both share the same purpose: honouring and remembering those who are no longer with us.</a:t>
            </a:r>
          </a:p>
          <a:p>
            <a:pPr defTabSz="609630">
              <a:lnSpc>
                <a:spcPts val="1360"/>
              </a:lnSpc>
            </a:pPr>
            <a:endParaRPr lang="en-US" sz="1333" b="1" spc="40">
              <a:solidFill>
                <a:srgbClr val="FED74F"/>
              </a:solidFill>
              <a:latin typeface="Cardo Bold"/>
              <a:ea typeface="Cardo Bold"/>
              <a:cs typeface="Cardo Bold"/>
              <a:sym typeface="Cardo Bold"/>
            </a:endParaRPr>
          </a:p>
        </p:txBody>
      </p:sp>
      <p:sp>
        <p:nvSpPr>
          <p:cNvPr id="28" name="TextBox 28"/>
          <p:cNvSpPr txBox="1"/>
          <p:nvPr/>
        </p:nvSpPr>
        <p:spPr>
          <a:xfrm>
            <a:off x="83981" y="2572455"/>
            <a:ext cx="4344949" cy="436017"/>
          </a:xfrm>
          <a:prstGeom prst="rect">
            <a:avLst/>
          </a:prstGeom>
        </p:spPr>
        <p:txBody>
          <a:bodyPr wrap="square" lIns="0" tIns="0" rIns="0" bIns="0" rtlCol="0" anchor="t">
            <a:spAutoFit/>
          </a:bodyPr>
          <a:lstStyle/>
          <a:p>
            <a:pPr algn="ctr" defTabSz="609630">
              <a:lnSpc>
                <a:spcPts val="1670"/>
              </a:lnSpc>
              <a:spcBef>
                <a:spcPct val="0"/>
              </a:spcBef>
            </a:pPr>
            <a:r>
              <a:rPr lang="en-US" sz="1637" b="1" u="sng" spc="49">
                <a:solidFill>
                  <a:srgbClr val="FFFFFF"/>
                </a:solidFill>
                <a:latin typeface="Cardo Bold"/>
                <a:ea typeface="Cardo Bold"/>
                <a:cs typeface="Cardo Bold"/>
                <a:sym typeface="Cardo Bold"/>
              </a:rPr>
              <a:t>Día de </a:t>
            </a:r>
            <a:r>
              <a:rPr lang="en-US" sz="1637" b="1" u="sng" spc="49" err="1">
                <a:solidFill>
                  <a:srgbClr val="FFFFFF"/>
                </a:solidFill>
                <a:latin typeface="Cardo Bold"/>
                <a:ea typeface="Cardo Bold"/>
                <a:cs typeface="Cardo Bold"/>
                <a:sym typeface="Cardo Bold"/>
              </a:rPr>
              <a:t>los</a:t>
            </a:r>
            <a:r>
              <a:rPr lang="en-US" sz="1637" b="1" u="sng" spc="49">
                <a:solidFill>
                  <a:srgbClr val="FFFFFF"/>
                </a:solidFill>
                <a:latin typeface="Cardo Bold"/>
                <a:ea typeface="Cardo Bold"/>
                <a:cs typeface="Cardo Bold"/>
                <a:sym typeface="Cardo Bold"/>
              </a:rPr>
              <a:t> Muertos – A Celebration of Life</a:t>
            </a:r>
          </a:p>
        </p:txBody>
      </p:sp>
      <p:sp>
        <p:nvSpPr>
          <p:cNvPr id="29" name="TextBox 29"/>
          <p:cNvSpPr txBox="1"/>
          <p:nvPr/>
        </p:nvSpPr>
        <p:spPr>
          <a:xfrm>
            <a:off x="4616708" y="2564824"/>
            <a:ext cx="3853677" cy="218008"/>
          </a:xfrm>
          <a:prstGeom prst="rect">
            <a:avLst/>
          </a:prstGeom>
        </p:spPr>
        <p:txBody>
          <a:bodyPr wrap="square" lIns="0" tIns="0" rIns="0" bIns="0" rtlCol="0" anchor="t">
            <a:spAutoFit/>
          </a:bodyPr>
          <a:lstStyle/>
          <a:p>
            <a:pPr algn="ctr" defTabSz="609630">
              <a:lnSpc>
                <a:spcPts val="1673"/>
              </a:lnSpc>
              <a:spcBef>
                <a:spcPct val="0"/>
              </a:spcBef>
            </a:pPr>
            <a:r>
              <a:rPr lang="en-US" sz="1640" b="1" u="sng" spc="49">
                <a:solidFill>
                  <a:srgbClr val="FFFFFF"/>
                </a:solidFill>
                <a:latin typeface="Cardo Bold"/>
                <a:ea typeface="Cardo Bold"/>
                <a:cs typeface="Cardo Bold"/>
                <a:sym typeface="Cardo Bold"/>
              </a:rPr>
              <a:t>La Toussaint – A Day of Reflection</a:t>
            </a:r>
          </a:p>
        </p:txBody>
      </p:sp>
      <p:sp>
        <p:nvSpPr>
          <p:cNvPr id="30" name="TextBox 30"/>
          <p:cNvSpPr txBox="1"/>
          <p:nvPr/>
        </p:nvSpPr>
        <p:spPr>
          <a:xfrm>
            <a:off x="132528" y="2854034"/>
            <a:ext cx="4247853" cy="2115964"/>
          </a:xfrm>
          <a:prstGeom prst="rect">
            <a:avLst/>
          </a:prstGeom>
        </p:spPr>
        <p:txBody>
          <a:bodyPr lIns="0" tIns="0" rIns="0" bIns="0" rtlCol="0" anchor="t">
            <a:spAutoFit/>
          </a:bodyPr>
          <a:lstStyle/>
          <a:p>
            <a:pPr defTabSz="609630">
              <a:lnSpc>
                <a:spcPts val="1087"/>
              </a:lnSpc>
              <a:spcBef>
                <a:spcPct val="0"/>
              </a:spcBef>
            </a:pPr>
            <a:r>
              <a:rPr lang="en-US" sz="1066" b="1" spc="31">
                <a:solidFill>
                  <a:srgbClr val="FFFFFF"/>
                </a:solidFill>
                <a:latin typeface="Cardo Bold"/>
                <a:ea typeface="Cardo Bold"/>
                <a:cs typeface="Cardo Bold"/>
                <a:sym typeface="Cardo Bold"/>
              </a:rPr>
              <a:t>Far from being a sad occasion, El Día de </a:t>
            </a:r>
            <a:r>
              <a:rPr lang="en-US" sz="1066" b="1" spc="31" err="1">
                <a:solidFill>
                  <a:srgbClr val="FFFFFF"/>
                </a:solidFill>
                <a:latin typeface="Cardo Bold"/>
                <a:ea typeface="Cardo Bold"/>
                <a:cs typeface="Cardo Bold"/>
                <a:sym typeface="Cardo Bold"/>
              </a:rPr>
              <a:t>los</a:t>
            </a:r>
            <a:r>
              <a:rPr lang="en-US" sz="1066" b="1" spc="31">
                <a:solidFill>
                  <a:srgbClr val="FFFFFF"/>
                </a:solidFill>
                <a:latin typeface="Cardo Bold"/>
                <a:ea typeface="Cardo Bold"/>
                <a:cs typeface="Cardo Bold"/>
                <a:sym typeface="Cardo Bold"/>
              </a:rPr>
              <a:t> Muertos is a </a:t>
            </a:r>
            <a:r>
              <a:rPr lang="en-US" sz="1066" b="1" spc="31" err="1">
                <a:solidFill>
                  <a:srgbClr val="FFFFFF"/>
                </a:solidFill>
                <a:latin typeface="Cardo Bold"/>
                <a:ea typeface="Cardo Bold"/>
                <a:cs typeface="Cardo Bold"/>
                <a:sym typeface="Cardo Bold"/>
              </a:rPr>
              <a:t>colourful</a:t>
            </a:r>
            <a:r>
              <a:rPr lang="en-US" sz="1066" b="1" spc="31">
                <a:solidFill>
                  <a:srgbClr val="FFFFFF"/>
                </a:solidFill>
                <a:latin typeface="Cardo Bold"/>
                <a:ea typeface="Cardo Bold"/>
                <a:cs typeface="Cardo Bold"/>
                <a:sym typeface="Cardo Bold"/>
              </a:rPr>
              <a:t> and joyful celebration.</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FFFFFF"/>
                </a:solidFill>
                <a:latin typeface="Cardo Bold"/>
                <a:ea typeface="Cardo Bold"/>
                <a:cs typeface="Cardo Bold"/>
                <a:sym typeface="Cardo Bold"/>
              </a:rPr>
              <a:t>Families create altars (ofrendas) at home to welcome back the spirits of their loved ones. These altars are decorated with:</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marL="230304" lvl="1" indent="-115152" defTabSz="609630">
              <a:lnSpc>
                <a:spcPts val="1087"/>
              </a:lnSpc>
              <a:spcBef>
                <a:spcPct val="0"/>
              </a:spcBef>
              <a:buFont typeface="Arial"/>
              <a:buChar char="•"/>
            </a:pPr>
            <a:r>
              <a:rPr lang="en-US" sz="1066" b="1" spc="31">
                <a:solidFill>
                  <a:srgbClr val="FFFFFF"/>
                </a:solidFill>
                <a:latin typeface="Cardo Bold"/>
                <a:ea typeface="Cardo Bold"/>
                <a:cs typeface="Cardo Bold"/>
                <a:sym typeface="Cardo Bold"/>
              </a:rPr>
              <a:t>Photos of the deceased</a:t>
            </a:r>
          </a:p>
          <a:p>
            <a:pPr marL="230304" lvl="1" indent="-115152" defTabSz="609630">
              <a:lnSpc>
                <a:spcPts val="1087"/>
              </a:lnSpc>
              <a:spcBef>
                <a:spcPct val="0"/>
              </a:spcBef>
              <a:buFont typeface="Arial"/>
              <a:buChar char="•"/>
            </a:pPr>
            <a:r>
              <a:rPr lang="en-US" sz="1066" b="1" spc="31">
                <a:solidFill>
                  <a:srgbClr val="FFFFFF"/>
                </a:solidFill>
                <a:latin typeface="Cardo Bold"/>
                <a:ea typeface="Cardo Bold"/>
                <a:cs typeface="Cardo Bold"/>
                <a:sym typeface="Cardo Bold"/>
              </a:rPr>
              <a:t>Candles, flowers (especially marigolds, </a:t>
            </a:r>
            <a:r>
              <a:rPr lang="en-US" sz="1066" b="1" spc="31" err="1">
                <a:solidFill>
                  <a:srgbClr val="FFFFFF"/>
                </a:solidFill>
                <a:latin typeface="Cardo Bold"/>
                <a:ea typeface="Cardo Bold"/>
                <a:cs typeface="Cardo Bold"/>
                <a:sym typeface="Cardo Bold"/>
              </a:rPr>
              <a:t>cempasúchil</a:t>
            </a:r>
            <a:r>
              <a:rPr lang="en-US" sz="1066" b="1" spc="31">
                <a:solidFill>
                  <a:srgbClr val="FFFFFF"/>
                </a:solidFill>
                <a:latin typeface="Cardo Bold"/>
                <a:ea typeface="Cardo Bold"/>
                <a:cs typeface="Cardo Bold"/>
                <a:sym typeface="Cardo Bold"/>
              </a:rPr>
              <a:t>)</a:t>
            </a:r>
          </a:p>
          <a:p>
            <a:pPr marL="230304" lvl="1" indent="-115152" defTabSz="609630">
              <a:lnSpc>
                <a:spcPts val="1087"/>
              </a:lnSpc>
              <a:spcBef>
                <a:spcPct val="0"/>
              </a:spcBef>
              <a:buFont typeface="Arial"/>
              <a:buChar char="•"/>
            </a:pPr>
            <a:r>
              <a:rPr lang="en-US" sz="1066" b="1" spc="31">
                <a:solidFill>
                  <a:srgbClr val="FFFFFF"/>
                </a:solidFill>
                <a:latin typeface="Cardo Bold"/>
                <a:ea typeface="Cardo Bold"/>
                <a:cs typeface="Cardo Bold"/>
                <a:sym typeface="Cardo Bold"/>
              </a:rPr>
              <a:t>Food and drinks they enjoyed</a:t>
            </a:r>
          </a:p>
          <a:p>
            <a:pPr marL="230304" lvl="1" indent="-115152" defTabSz="609630">
              <a:lnSpc>
                <a:spcPts val="1087"/>
              </a:lnSpc>
              <a:spcBef>
                <a:spcPct val="0"/>
              </a:spcBef>
              <a:buFont typeface="Arial"/>
              <a:buChar char="•"/>
            </a:pPr>
            <a:r>
              <a:rPr lang="en-US" sz="1066" b="1" spc="31">
                <a:solidFill>
                  <a:srgbClr val="FFFFFF"/>
                </a:solidFill>
                <a:latin typeface="Cardo Bold"/>
                <a:ea typeface="Cardo Bold"/>
                <a:cs typeface="Cardo Bold"/>
                <a:sym typeface="Cardo Bold"/>
              </a:rPr>
              <a:t>Sugar skulls (calaveras) and </a:t>
            </a:r>
            <a:r>
              <a:rPr lang="en-US" sz="1066" b="1" spc="31" err="1">
                <a:solidFill>
                  <a:srgbClr val="FFFFFF"/>
                </a:solidFill>
                <a:latin typeface="Cardo Bold"/>
                <a:ea typeface="Cardo Bold"/>
                <a:cs typeface="Cardo Bold"/>
                <a:sym typeface="Cardo Bold"/>
              </a:rPr>
              <a:t>papel</a:t>
            </a:r>
            <a:r>
              <a:rPr lang="en-US" sz="1066" b="1" spc="31">
                <a:solidFill>
                  <a:srgbClr val="FFFFFF"/>
                </a:solidFill>
                <a:latin typeface="Cardo Bold"/>
                <a:ea typeface="Cardo Bold"/>
                <a:cs typeface="Cardo Bold"/>
                <a:sym typeface="Cardo Bold"/>
              </a:rPr>
              <a:t> picado (paper decorations)</a:t>
            </a:r>
          </a:p>
          <a:p>
            <a:pPr marL="230304" lvl="1" indent="-115152" defTabSz="609630">
              <a:lnSpc>
                <a:spcPts val="1087"/>
              </a:lnSpc>
              <a:spcBef>
                <a:spcPct val="0"/>
              </a:spcBef>
              <a:buFont typeface="Arial"/>
              <a:buChar char="•"/>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FFFFFF"/>
                </a:solidFill>
                <a:latin typeface="Cardo Bold"/>
                <a:ea typeface="Cardo Bold"/>
                <a:cs typeface="Cardo Bold"/>
                <a:sym typeface="Cardo Bold"/>
              </a:rPr>
              <a:t>Music, parades, and face-painting also form part of the celebration, </a:t>
            </a:r>
            <a:r>
              <a:rPr lang="en-US" sz="1066" b="1" spc="31" err="1">
                <a:solidFill>
                  <a:srgbClr val="FFFFFF"/>
                </a:solidFill>
                <a:latin typeface="Cardo Bold"/>
                <a:ea typeface="Cardo Bold"/>
                <a:cs typeface="Cardo Bold"/>
                <a:sym typeface="Cardo Bold"/>
              </a:rPr>
              <a:t>symbolising</a:t>
            </a:r>
            <a:r>
              <a:rPr lang="en-US" sz="1066" b="1" spc="31">
                <a:solidFill>
                  <a:srgbClr val="FFFFFF"/>
                </a:solidFill>
                <a:latin typeface="Cardo Bold"/>
                <a:ea typeface="Cardo Bold"/>
                <a:cs typeface="Cardo Bold"/>
                <a:sym typeface="Cardo Bold"/>
              </a:rPr>
              <a:t> that death is not an end but a continuation of life in memory and spirit.</a:t>
            </a:r>
          </a:p>
        </p:txBody>
      </p:sp>
      <p:sp>
        <p:nvSpPr>
          <p:cNvPr id="31" name="TextBox 31"/>
          <p:cNvSpPr txBox="1"/>
          <p:nvPr/>
        </p:nvSpPr>
        <p:spPr>
          <a:xfrm>
            <a:off x="8628948" y="2520861"/>
            <a:ext cx="1732955" cy="218008"/>
          </a:xfrm>
          <a:prstGeom prst="rect">
            <a:avLst/>
          </a:prstGeom>
        </p:spPr>
        <p:txBody>
          <a:bodyPr lIns="0" tIns="0" rIns="0" bIns="0" rtlCol="0" anchor="t">
            <a:spAutoFit/>
          </a:bodyPr>
          <a:lstStyle/>
          <a:p>
            <a:pPr algn="ctr" defTabSz="609630">
              <a:lnSpc>
                <a:spcPts val="1673"/>
              </a:lnSpc>
              <a:spcBef>
                <a:spcPct val="0"/>
              </a:spcBef>
            </a:pPr>
            <a:r>
              <a:rPr lang="en-US" sz="1640" b="1" u="sng" spc="49">
                <a:solidFill>
                  <a:srgbClr val="FFFFFF"/>
                </a:solidFill>
                <a:latin typeface="Cardo Bold"/>
                <a:ea typeface="Cardo Bold"/>
                <a:cs typeface="Cardo Bold"/>
                <a:sym typeface="Cardo Bold"/>
              </a:rPr>
              <a:t>🎨 Culture Club </a:t>
            </a:r>
          </a:p>
        </p:txBody>
      </p:sp>
      <p:sp>
        <p:nvSpPr>
          <p:cNvPr id="32" name="TextBox 32"/>
          <p:cNvSpPr txBox="1"/>
          <p:nvPr/>
        </p:nvSpPr>
        <p:spPr>
          <a:xfrm>
            <a:off x="8668278" y="2821877"/>
            <a:ext cx="1889152" cy="2115964"/>
          </a:xfrm>
          <a:prstGeom prst="rect">
            <a:avLst/>
          </a:prstGeom>
        </p:spPr>
        <p:txBody>
          <a:bodyPr lIns="0" tIns="0" rIns="0" bIns="0" rtlCol="0" anchor="t">
            <a:spAutoFit/>
          </a:bodyPr>
          <a:lstStyle/>
          <a:p>
            <a:pPr defTabSz="609630">
              <a:lnSpc>
                <a:spcPts val="1087"/>
              </a:lnSpc>
              <a:spcBef>
                <a:spcPct val="0"/>
              </a:spcBef>
            </a:pPr>
            <a:r>
              <a:rPr lang="en-US" sz="1066" b="1" spc="31">
                <a:solidFill>
                  <a:srgbClr val="FFFFFF"/>
                </a:solidFill>
                <a:latin typeface="Cardo Bold"/>
                <a:ea typeface="Cardo Bold"/>
                <a:cs typeface="Cardo Bold"/>
                <a:sym typeface="Cardo Bold"/>
              </a:rPr>
              <a:t>In Culture Club, we created our very own altar, inspired by El Día de los Muertos.</a:t>
            </a:r>
          </a:p>
          <a:p>
            <a:pPr defTabSz="609630">
              <a:lnSpc>
                <a:spcPts val="1087"/>
              </a:lnSpc>
              <a:spcBef>
                <a:spcPct val="0"/>
              </a:spcBef>
            </a:pPr>
            <a:r>
              <a:rPr lang="en-US" sz="1066" b="1" spc="31">
                <a:solidFill>
                  <a:srgbClr val="FFFFFF"/>
                </a:solidFill>
                <a:latin typeface="Cardo Bold"/>
                <a:ea typeface="Cardo Bold"/>
                <a:cs typeface="Cardo Bold"/>
                <a:sym typeface="Cardo Bold"/>
              </a:rPr>
              <a:t> </a:t>
            </a:r>
          </a:p>
          <a:p>
            <a:pPr defTabSz="609630">
              <a:lnSpc>
                <a:spcPts val="1087"/>
              </a:lnSpc>
              <a:spcBef>
                <a:spcPct val="0"/>
              </a:spcBef>
            </a:pPr>
            <a:r>
              <a:rPr lang="en-US" sz="1066" b="1" spc="31">
                <a:solidFill>
                  <a:srgbClr val="FFFFFF"/>
                </a:solidFill>
                <a:latin typeface="Cardo Bold"/>
                <a:ea typeface="Cardo Bold"/>
                <a:cs typeface="Cardo Bold"/>
                <a:sym typeface="Cardo Bold"/>
              </a:rPr>
              <a:t>Our altar included photos of Pablo Picasso, Frida Kahlo, and Diego Maradona — all famous for having left an unforgettable mark on art, culture, and sport.</a:t>
            </a:r>
          </a:p>
          <a:p>
            <a:pPr defTabSz="609630">
              <a:lnSpc>
                <a:spcPts val="1087"/>
              </a:lnSpc>
              <a:spcBef>
                <a:spcPct val="0"/>
              </a:spcBef>
            </a:pPr>
            <a:endParaRPr lang="en-US" sz="1066" b="1" spc="31">
              <a:solidFill>
                <a:srgbClr val="FFFFFF"/>
              </a:solidFill>
              <a:latin typeface="Cardo Bold"/>
              <a:ea typeface="Cardo Bold"/>
              <a:cs typeface="Cardo Bold"/>
              <a:sym typeface="Cardo Bold"/>
            </a:endParaRPr>
          </a:p>
          <a:p>
            <a:pPr defTabSz="609630">
              <a:lnSpc>
                <a:spcPts val="1087"/>
              </a:lnSpc>
              <a:spcBef>
                <a:spcPct val="0"/>
              </a:spcBef>
            </a:pPr>
            <a:r>
              <a:rPr lang="en-US" sz="1066" b="1" spc="31">
                <a:solidFill>
                  <a:srgbClr val="FFFFFF"/>
                </a:solidFill>
                <a:latin typeface="Cardo Bold"/>
                <a:ea typeface="Cardo Bold"/>
                <a:cs typeface="Cardo Bold"/>
                <a:sym typeface="Cardo Bold"/>
              </a:rPr>
              <a:t>This activity helped us reflect on how language, culture, and memory connect us across borders.</a:t>
            </a:r>
          </a:p>
        </p:txBody>
      </p:sp>
      <p:sp>
        <p:nvSpPr>
          <p:cNvPr id="33" name="TextBox 33"/>
          <p:cNvSpPr txBox="1"/>
          <p:nvPr/>
        </p:nvSpPr>
        <p:spPr>
          <a:xfrm>
            <a:off x="-4214344" y="852395"/>
            <a:ext cx="4854579" cy="281103"/>
          </a:xfrm>
          <a:prstGeom prst="rect">
            <a:avLst/>
          </a:prstGeom>
        </p:spPr>
        <p:txBody>
          <a:bodyPr lIns="0" tIns="0" rIns="0" bIns="0" rtlCol="0" anchor="t">
            <a:spAutoFit/>
          </a:bodyPr>
          <a:lstStyle/>
          <a:p>
            <a:pPr algn="r" defTabSz="609630">
              <a:lnSpc>
                <a:spcPts val="2453"/>
              </a:lnSpc>
            </a:pPr>
            <a:endParaRPr sz="1200">
              <a:solidFill>
                <a:prstClr val="black"/>
              </a:solidFill>
              <a:latin typeface="Calibri"/>
            </a:endParaRPr>
          </a:p>
        </p:txBody>
      </p:sp>
      <p:grpSp>
        <p:nvGrpSpPr>
          <p:cNvPr id="34" name="Group 34"/>
          <p:cNvGrpSpPr/>
          <p:nvPr/>
        </p:nvGrpSpPr>
        <p:grpSpPr>
          <a:xfrm>
            <a:off x="-1864388" y="612321"/>
            <a:ext cx="5976106" cy="557572"/>
            <a:chOff x="0" y="-4428"/>
            <a:chExt cx="11952213" cy="1115144"/>
          </a:xfrm>
        </p:grpSpPr>
        <p:sp>
          <p:nvSpPr>
            <p:cNvPr id="35" name="TextBox 35"/>
            <p:cNvSpPr txBox="1"/>
            <p:nvPr/>
          </p:nvSpPr>
          <p:spPr>
            <a:xfrm>
              <a:off x="0" y="-4428"/>
              <a:ext cx="11952213" cy="867416"/>
            </a:xfrm>
            <a:prstGeom prst="rect">
              <a:avLst/>
            </a:prstGeom>
          </p:spPr>
          <p:txBody>
            <a:bodyPr lIns="0" tIns="0" rIns="0" bIns="0" rtlCol="0" anchor="t">
              <a:spAutoFit/>
            </a:bodyPr>
            <a:lstStyle/>
            <a:p>
              <a:pPr algn="ctr" defTabSz="609630">
                <a:lnSpc>
                  <a:spcPts val="3733"/>
                </a:lnSpc>
                <a:spcBef>
                  <a:spcPct val="0"/>
                </a:spcBef>
              </a:pPr>
              <a:r>
                <a:rPr lang="en-US" sz="2666">
                  <a:solidFill>
                    <a:srgbClr val="FF4930"/>
                  </a:solidFill>
                  <a:latin typeface="ITC Motter Corpus Regular"/>
                  <a:ea typeface="ITC Motter Corpus Regular"/>
                  <a:cs typeface="ITC Motter Corpus Regular"/>
                  <a:sym typeface="ITC Motter Corpus Regular"/>
                </a:rPr>
                <a:t>CULTURAL</a:t>
              </a:r>
            </a:p>
          </p:txBody>
        </p:sp>
        <p:sp>
          <p:nvSpPr>
            <p:cNvPr id="36" name="TextBox 36"/>
            <p:cNvSpPr txBox="1"/>
            <p:nvPr/>
          </p:nvSpPr>
          <p:spPr>
            <a:xfrm rot="21391424">
              <a:off x="990672" y="243300"/>
              <a:ext cx="10814557" cy="867416"/>
            </a:xfrm>
            <a:prstGeom prst="rect">
              <a:avLst/>
            </a:prstGeom>
          </p:spPr>
          <p:txBody>
            <a:bodyPr lIns="0" tIns="0" rIns="0" bIns="0" rtlCol="0" anchor="t">
              <a:spAutoFit/>
            </a:bodyPr>
            <a:lstStyle/>
            <a:p>
              <a:pPr algn="ctr" defTabSz="609630">
                <a:lnSpc>
                  <a:spcPts val="3733"/>
                </a:lnSpc>
                <a:spcBef>
                  <a:spcPct val="0"/>
                </a:spcBef>
              </a:pPr>
              <a:r>
                <a:rPr lang="en-US" sz="2666">
                  <a:solidFill>
                    <a:srgbClr val="FBEB04"/>
                  </a:solidFill>
                  <a:latin typeface="Yellowtail"/>
                  <a:ea typeface="Yellowtail"/>
                  <a:cs typeface="Yellowtail"/>
                  <a:sym typeface="Yellowtail"/>
                </a:rPr>
                <a:t>Awareness!</a:t>
              </a:r>
            </a:p>
          </p:txBody>
        </p:sp>
      </p:grpSp>
      <p:grpSp>
        <p:nvGrpSpPr>
          <p:cNvPr id="37" name="Group 37"/>
          <p:cNvGrpSpPr/>
          <p:nvPr/>
        </p:nvGrpSpPr>
        <p:grpSpPr>
          <a:xfrm>
            <a:off x="296020" y="5509120"/>
            <a:ext cx="10131198" cy="1273005"/>
            <a:chOff x="0" y="-28575"/>
            <a:chExt cx="5446189" cy="684325"/>
          </a:xfrm>
        </p:grpSpPr>
        <p:sp>
          <p:nvSpPr>
            <p:cNvPr id="38" name="Freeform 38"/>
            <p:cNvSpPr/>
            <p:nvPr/>
          </p:nvSpPr>
          <p:spPr>
            <a:xfrm>
              <a:off x="0" y="0"/>
              <a:ext cx="5446189" cy="655750"/>
            </a:xfrm>
            <a:custGeom>
              <a:avLst/>
              <a:gdLst/>
              <a:ahLst/>
              <a:cxnLst/>
              <a:rect l="l" t="t" r="r" b="b"/>
              <a:pathLst>
                <a:path w="5446189" h="655750">
                  <a:moveTo>
                    <a:pt x="6113" y="0"/>
                  </a:moveTo>
                  <a:lnTo>
                    <a:pt x="5440076" y="0"/>
                  </a:lnTo>
                  <a:cubicBezTo>
                    <a:pt x="5441697" y="0"/>
                    <a:pt x="5443252" y="644"/>
                    <a:pt x="5444398" y="1791"/>
                  </a:cubicBezTo>
                  <a:cubicBezTo>
                    <a:pt x="5445545" y="2937"/>
                    <a:pt x="5446189" y="4492"/>
                    <a:pt x="5446189" y="6113"/>
                  </a:cubicBezTo>
                  <a:lnTo>
                    <a:pt x="5446189" y="649636"/>
                  </a:lnTo>
                  <a:cubicBezTo>
                    <a:pt x="5446189" y="651258"/>
                    <a:pt x="5445545" y="652813"/>
                    <a:pt x="5444398" y="653959"/>
                  </a:cubicBezTo>
                  <a:cubicBezTo>
                    <a:pt x="5443252" y="655106"/>
                    <a:pt x="5441697" y="655750"/>
                    <a:pt x="5440076" y="655750"/>
                  </a:cubicBezTo>
                  <a:lnTo>
                    <a:pt x="6113" y="655750"/>
                  </a:lnTo>
                  <a:cubicBezTo>
                    <a:pt x="4492" y="655750"/>
                    <a:pt x="2937" y="655106"/>
                    <a:pt x="1791" y="653959"/>
                  </a:cubicBezTo>
                  <a:cubicBezTo>
                    <a:pt x="644" y="652813"/>
                    <a:pt x="0" y="651258"/>
                    <a:pt x="0" y="649636"/>
                  </a:cubicBezTo>
                  <a:lnTo>
                    <a:pt x="0" y="6113"/>
                  </a:lnTo>
                  <a:cubicBezTo>
                    <a:pt x="0" y="4492"/>
                    <a:pt x="644" y="2937"/>
                    <a:pt x="1791" y="1791"/>
                  </a:cubicBezTo>
                  <a:cubicBezTo>
                    <a:pt x="2937" y="644"/>
                    <a:pt x="4492" y="0"/>
                    <a:pt x="6113" y="0"/>
                  </a:cubicBezTo>
                  <a:close/>
                </a:path>
              </a:pathLst>
            </a:custGeom>
            <a:solidFill>
              <a:srgbClr val="F7D598"/>
            </a:solidFill>
            <a:ln w="9525" cap="sq">
              <a:solidFill>
                <a:srgbClr val="686C5A"/>
              </a:solidFill>
              <a:prstDash val="solid"/>
              <a:miter/>
            </a:ln>
          </p:spPr>
          <p:txBody>
            <a:bodyPr/>
            <a:lstStyle/>
            <a:p>
              <a:pPr defTabSz="609630"/>
              <a:endParaRPr lang="en-GB" sz="1200">
                <a:solidFill>
                  <a:prstClr val="black"/>
                </a:solidFill>
                <a:latin typeface="Calibri"/>
              </a:endParaRPr>
            </a:p>
          </p:txBody>
        </p:sp>
        <p:sp>
          <p:nvSpPr>
            <p:cNvPr id="39" name="TextBox 39"/>
            <p:cNvSpPr txBox="1"/>
            <p:nvPr/>
          </p:nvSpPr>
          <p:spPr>
            <a:xfrm>
              <a:off x="0" y="-28575"/>
              <a:ext cx="5446189" cy="684325"/>
            </a:xfrm>
            <a:prstGeom prst="rect">
              <a:avLst/>
            </a:prstGeom>
          </p:spPr>
          <p:txBody>
            <a:bodyPr lIns="33867" tIns="33867" rIns="33867" bIns="33867" rtlCol="0" anchor="ctr"/>
            <a:lstStyle/>
            <a:p>
              <a:pPr algn="ctr" defTabSz="609630">
                <a:lnSpc>
                  <a:spcPts val="1307"/>
                </a:lnSpc>
                <a:spcBef>
                  <a:spcPct val="0"/>
                </a:spcBef>
              </a:pPr>
              <a:endParaRPr sz="1200">
                <a:solidFill>
                  <a:prstClr val="black"/>
                </a:solidFill>
                <a:latin typeface="Calibri"/>
              </a:endParaRPr>
            </a:p>
          </p:txBody>
        </p:sp>
      </p:grpSp>
      <p:grpSp>
        <p:nvGrpSpPr>
          <p:cNvPr id="40" name="Group 40"/>
          <p:cNvGrpSpPr/>
          <p:nvPr/>
        </p:nvGrpSpPr>
        <p:grpSpPr>
          <a:xfrm rot="20678190">
            <a:off x="76627" y="5275435"/>
            <a:ext cx="1620995" cy="572934"/>
            <a:chOff x="90983" y="367191"/>
            <a:chExt cx="3026543" cy="1064421"/>
          </a:xfrm>
        </p:grpSpPr>
        <p:sp>
          <p:nvSpPr>
            <p:cNvPr id="41" name="TextBox 41"/>
            <p:cNvSpPr txBox="1"/>
            <p:nvPr/>
          </p:nvSpPr>
          <p:spPr>
            <a:xfrm rot="21252002">
              <a:off x="90983" y="367191"/>
              <a:ext cx="2808547" cy="472570"/>
            </a:xfrm>
            <a:prstGeom prst="rect">
              <a:avLst/>
            </a:prstGeom>
          </p:spPr>
          <p:txBody>
            <a:bodyPr lIns="0" tIns="0" rIns="0" bIns="0" rtlCol="0" anchor="t">
              <a:spAutoFit/>
            </a:bodyPr>
            <a:lstStyle/>
            <a:p>
              <a:pPr algn="ctr" defTabSz="609630">
                <a:lnSpc>
                  <a:spcPts val="1844"/>
                </a:lnSpc>
              </a:pPr>
              <a:r>
                <a:rPr lang="en-US" sz="2400">
                  <a:solidFill>
                    <a:srgbClr val="FF4930"/>
                  </a:solidFill>
                  <a:latin typeface="Have Heart One"/>
                  <a:ea typeface="Have Heart One"/>
                  <a:cs typeface="Have Heart One"/>
                  <a:sym typeface="Have Heart One"/>
                </a:rPr>
                <a:t>Challenge 1</a:t>
              </a:r>
              <a:endParaRPr lang="en-US" sz="2400">
                <a:solidFill>
                  <a:srgbClr val="FF4930"/>
                </a:solidFill>
                <a:latin typeface="Have Heart One"/>
                <a:ea typeface="Have Heart One"/>
                <a:cs typeface="Have Heart One"/>
              </a:endParaRPr>
            </a:p>
          </p:txBody>
        </p:sp>
        <p:sp>
          <p:nvSpPr>
            <p:cNvPr id="42" name="TextBox 42"/>
            <p:cNvSpPr txBox="1"/>
            <p:nvPr/>
          </p:nvSpPr>
          <p:spPr>
            <a:xfrm>
              <a:off x="399230" y="984824"/>
              <a:ext cx="2718296" cy="446788"/>
            </a:xfrm>
            <a:prstGeom prst="rect">
              <a:avLst/>
            </a:prstGeom>
          </p:spPr>
          <p:txBody>
            <a:bodyPr lIns="0" tIns="0" rIns="0" bIns="0" rtlCol="0" anchor="t">
              <a:spAutoFit/>
            </a:bodyPr>
            <a:lstStyle/>
            <a:p>
              <a:pPr algn="ctr" defTabSz="609630">
                <a:lnSpc>
                  <a:spcPts val="1913"/>
                </a:lnSpc>
              </a:pPr>
              <a:endParaRPr sz="1200">
                <a:solidFill>
                  <a:prstClr val="black"/>
                </a:solidFill>
                <a:latin typeface="Calibri"/>
              </a:endParaRPr>
            </a:p>
          </p:txBody>
        </p:sp>
      </p:grpSp>
      <p:sp>
        <p:nvSpPr>
          <p:cNvPr id="43" name="TextBox 43"/>
          <p:cNvSpPr txBox="1"/>
          <p:nvPr/>
        </p:nvSpPr>
        <p:spPr>
          <a:xfrm>
            <a:off x="469135" y="5673588"/>
            <a:ext cx="3086095" cy="1034514"/>
          </a:xfrm>
          <a:prstGeom prst="rect">
            <a:avLst/>
          </a:prstGeom>
        </p:spPr>
        <p:txBody>
          <a:bodyPr wrap="square" lIns="0" tIns="0" rIns="0" bIns="0" rtlCol="0" anchor="t">
            <a:spAutoFit/>
          </a:bodyPr>
          <a:lstStyle/>
          <a:p>
            <a:pPr defTabSz="609630">
              <a:lnSpc>
                <a:spcPts val="1009"/>
              </a:lnSpc>
              <a:spcBef>
                <a:spcPct val="0"/>
              </a:spcBef>
            </a:pPr>
            <a:r>
              <a:rPr lang="en-US" sz="950" b="1" spc="29">
                <a:solidFill>
                  <a:srgbClr val="101010"/>
                </a:solidFill>
                <a:latin typeface="Canva Sans Bold"/>
                <a:ea typeface="Canva Sans Bold"/>
                <a:cs typeface="Canva Sans Bold"/>
                <a:sym typeface="Canva Sans Bold"/>
              </a:rPr>
              <a:t>Design a new symbol that brings together:</a:t>
            </a:r>
            <a:endParaRPr lang="en-US" sz="950"/>
          </a:p>
          <a:p>
            <a:pPr marL="213360" lvl="1" indent="-106680" defTabSz="609630">
              <a:lnSpc>
                <a:spcPts val="1009"/>
              </a:lnSpc>
              <a:spcBef>
                <a:spcPct val="0"/>
              </a:spcBef>
              <a:buFont typeface="Arial"/>
              <a:buChar char="•"/>
            </a:pPr>
            <a:r>
              <a:rPr lang="en-US" sz="950" b="1" spc="29">
                <a:solidFill>
                  <a:srgbClr val="101010"/>
                </a:solidFill>
                <a:latin typeface="Canva Sans Bold"/>
                <a:ea typeface="Canva Sans Bold"/>
                <a:cs typeface="Canva Sans Bold"/>
                <a:sym typeface="Canva Sans Bold"/>
              </a:rPr>
              <a:t>the poppy (Remembrance Day),</a:t>
            </a:r>
            <a:endParaRPr lang="en-US" sz="950" b="1" spc="29">
              <a:solidFill>
                <a:srgbClr val="101010"/>
              </a:solidFill>
              <a:latin typeface="Canva Sans Bold"/>
              <a:ea typeface="Canva Sans Bold"/>
              <a:cs typeface="Canva Sans Bold"/>
            </a:endParaRPr>
          </a:p>
          <a:p>
            <a:pPr marL="213360" lvl="1" indent="-106680" defTabSz="609630">
              <a:lnSpc>
                <a:spcPts val="1009"/>
              </a:lnSpc>
              <a:spcBef>
                <a:spcPct val="0"/>
              </a:spcBef>
              <a:buFont typeface="Arial"/>
              <a:buChar char="•"/>
            </a:pPr>
            <a:r>
              <a:rPr lang="en-US" sz="950" b="1" spc="29">
                <a:solidFill>
                  <a:srgbClr val="101010"/>
                </a:solidFill>
                <a:latin typeface="Canva Sans Bold"/>
                <a:ea typeface="Canva Sans Bold"/>
                <a:cs typeface="Canva Sans Bold"/>
                <a:sym typeface="Canva Sans Bold"/>
              </a:rPr>
              <a:t>the marigold (Día de </a:t>
            </a:r>
            <a:r>
              <a:rPr lang="en-US" sz="950" b="1" spc="29" err="1">
                <a:solidFill>
                  <a:srgbClr val="101010"/>
                </a:solidFill>
                <a:latin typeface="Canva Sans Bold"/>
                <a:ea typeface="Canva Sans Bold"/>
                <a:cs typeface="Canva Sans Bold"/>
                <a:sym typeface="Canva Sans Bold"/>
              </a:rPr>
              <a:t>los</a:t>
            </a:r>
            <a:r>
              <a:rPr lang="en-US" sz="950" b="1" spc="29">
                <a:solidFill>
                  <a:srgbClr val="101010"/>
                </a:solidFill>
                <a:latin typeface="Canva Sans Bold"/>
                <a:ea typeface="Canva Sans Bold"/>
                <a:cs typeface="Canva Sans Bold"/>
                <a:sym typeface="Canva Sans Bold"/>
              </a:rPr>
              <a:t> Muertos),</a:t>
            </a:r>
            <a:endParaRPr lang="en-US" sz="950" b="1" spc="29">
              <a:solidFill>
                <a:srgbClr val="101010"/>
              </a:solidFill>
              <a:latin typeface="Canva Sans Bold"/>
              <a:ea typeface="Canva Sans Bold"/>
              <a:cs typeface="Canva Sans Bold"/>
            </a:endParaRPr>
          </a:p>
          <a:p>
            <a:pPr marL="213360" lvl="1" indent="-106680" defTabSz="609630">
              <a:lnSpc>
                <a:spcPts val="1009"/>
              </a:lnSpc>
              <a:spcBef>
                <a:spcPct val="0"/>
              </a:spcBef>
              <a:buFont typeface="Arial"/>
              <a:buChar char="•"/>
            </a:pPr>
            <a:r>
              <a:rPr lang="en-US" sz="950" b="1" spc="29">
                <a:solidFill>
                  <a:srgbClr val="101010"/>
                </a:solidFill>
                <a:latin typeface="Canva Sans Bold"/>
                <a:ea typeface="Canva Sans Bold"/>
                <a:cs typeface="Canva Sans Bold"/>
                <a:sym typeface="Canva Sans Bold"/>
              </a:rPr>
              <a:t>and/or the chrysanthemum (La Toussaint).</a:t>
            </a:r>
            <a:endParaRPr lang="en-US" sz="950" b="1" spc="29">
              <a:solidFill>
                <a:srgbClr val="101010"/>
              </a:solidFill>
              <a:latin typeface="Canva Sans Bold"/>
              <a:ea typeface="Canva Sans Bold"/>
              <a:cs typeface="Canva Sans Bold"/>
            </a:endParaRPr>
          </a:p>
          <a:p>
            <a:pPr defTabSz="609630">
              <a:lnSpc>
                <a:spcPts val="1009"/>
              </a:lnSpc>
              <a:spcBef>
                <a:spcPct val="0"/>
              </a:spcBef>
            </a:pPr>
            <a:r>
              <a:rPr lang="en-US" sz="950" b="1" spc="29">
                <a:solidFill>
                  <a:srgbClr val="101010"/>
                </a:solidFill>
                <a:latin typeface="Canva Sans Bold"/>
                <a:ea typeface="Canva Sans Bold"/>
                <a:cs typeface="Canva Sans Bold"/>
                <a:sym typeface="Canva Sans Bold"/>
              </a:rPr>
              <a:t>It could be:</a:t>
            </a:r>
            <a:endParaRPr lang="en-US" sz="950" b="1" spc="29">
              <a:solidFill>
                <a:srgbClr val="101010"/>
              </a:solidFill>
              <a:latin typeface="Canva Sans Bold"/>
              <a:ea typeface="Canva Sans Bold"/>
              <a:cs typeface="Canva Sans Bold"/>
            </a:endParaRPr>
          </a:p>
          <a:p>
            <a:pPr marL="213360" lvl="1" indent="-106680" defTabSz="609630">
              <a:lnSpc>
                <a:spcPts val="1009"/>
              </a:lnSpc>
              <a:spcBef>
                <a:spcPct val="0"/>
              </a:spcBef>
              <a:buFont typeface="Arial"/>
              <a:buChar char="•"/>
            </a:pPr>
            <a:r>
              <a:rPr lang="en-US" sz="950" b="1" spc="29">
                <a:solidFill>
                  <a:srgbClr val="101010"/>
                </a:solidFill>
                <a:latin typeface="Canva Sans Bold"/>
                <a:ea typeface="Canva Sans Bold"/>
                <a:cs typeface="Canva Sans Bold"/>
                <a:sym typeface="Canva Sans Bold"/>
              </a:rPr>
              <a:t>a drawing or digital design,</a:t>
            </a:r>
            <a:endParaRPr lang="en-US" sz="950" b="1" spc="29">
              <a:solidFill>
                <a:srgbClr val="101010"/>
              </a:solidFill>
              <a:latin typeface="Canva Sans Bold"/>
              <a:ea typeface="Canva Sans Bold"/>
              <a:cs typeface="Canva Sans Bold"/>
            </a:endParaRPr>
          </a:p>
          <a:p>
            <a:pPr marL="213360" lvl="1" indent="-106680" defTabSz="609630">
              <a:lnSpc>
                <a:spcPts val="1009"/>
              </a:lnSpc>
              <a:spcBef>
                <a:spcPct val="0"/>
              </a:spcBef>
              <a:buFont typeface="Arial"/>
              <a:buChar char="•"/>
            </a:pPr>
            <a:r>
              <a:rPr lang="en-US" sz="950" b="1" spc="29">
                <a:solidFill>
                  <a:srgbClr val="101010"/>
                </a:solidFill>
                <a:latin typeface="Canva Sans Bold"/>
                <a:ea typeface="Canva Sans Bold"/>
                <a:cs typeface="Canva Sans Bold"/>
                <a:sym typeface="Canva Sans Bold"/>
              </a:rPr>
              <a:t>a 3D model (paper, fabric, clay, etc.),</a:t>
            </a:r>
            <a:endParaRPr lang="en-US" sz="950" b="1" spc="29">
              <a:solidFill>
                <a:srgbClr val="101010"/>
              </a:solidFill>
              <a:latin typeface="Canva Sans Bold"/>
              <a:ea typeface="Canva Sans Bold"/>
              <a:cs typeface="Canva Sans Bold"/>
            </a:endParaRPr>
          </a:p>
          <a:p>
            <a:pPr marL="213360" lvl="1" indent="-106680" defTabSz="609630">
              <a:lnSpc>
                <a:spcPts val="1009"/>
              </a:lnSpc>
              <a:spcBef>
                <a:spcPct val="0"/>
              </a:spcBef>
              <a:buFont typeface="Arial"/>
              <a:buChar char="•"/>
            </a:pPr>
            <a:r>
              <a:rPr lang="en-US" sz="950" b="1" spc="29">
                <a:solidFill>
                  <a:srgbClr val="101010"/>
                </a:solidFill>
                <a:latin typeface="Canva Sans Bold"/>
                <a:ea typeface="Canva Sans Bold"/>
                <a:cs typeface="Canva Sans Bold"/>
                <a:sym typeface="Canva Sans Bold"/>
              </a:rPr>
              <a:t>or a photo collage.</a:t>
            </a:r>
            <a:endParaRPr lang="en-US" sz="950" b="1" spc="29">
              <a:solidFill>
                <a:srgbClr val="101010"/>
              </a:solidFill>
              <a:latin typeface="Canva Sans Bold"/>
              <a:ea typeface="Canva Sans Bold"/>
              <a:cs typeface="Canva Sans Bold"/>
            </a:endParaRPr>
          </a:p>
        </p:txBody>
      </p:sp>
      <p:grpSp>
        <p:nvGrpSpPr>
          <p:cNvPr id="44" name="Group 44"/>
          <p:cNvGrpSpPr/>
          <p:nvPr/>
        </p:nvGrpSpPr>
        <p:grpSpPr>
          <a:xfrm rot="-921810">
            <a:off x="3024489" y="5333104"/>
            <a:ext cx="1966406" cy="530709"/>
            <a:chOff x="-261962" y="370192"/>
            <a:chExt cx="3379488" cy="1061420"/>
          </a:xfrm>
        </p:grpSpPr>
        <p:sp>
          <p:nvSpPr>
            <p:cNvPr id="45" name="TextBox 45"/>
            <p:cNvSpPr txBox="1"/>
            <p:nvPr/>
          </p:nvSpPr>
          <p:spPr>
            <a:xfrm rot="21252002">
              <a:off x="-261962" y="370192"/>
              <a:ext cx="2808548" cy="508731"/>
            </a:xfrm>
            <a:prstGeom prst="rect">
              <a:avLst/>
            </a:prstGeom>
          </p:spPr>
          <p:txBody>
            <a:bodyPr lIns="0" tIns="0" rIns="0" bIns="0" rtlCol="0" anchor="t">
              <a:spAutoFit/>
            </a:bodyPr>
            <a:lstStyle/>
            <a:p>
              <a:pPr algn="ctr" defTabSz="609630">
                <a:lnSpc>
                  <a:spcPts val="1844"/>
                </a:lnSpc>
              </a:pPr>
              <a:r>
                <a:rPr lang="en-US" sz="2400">
                  <a:solidFill>
                    <a:srgbClr val="FF4930"/>
                  </a:solidFill>
                  <a:latin typeface="Have Heart One"/>
                  <a:ea typeface="Have Heart One"/>
                  <a:cs typeface="Have Heart One"/>
                  <a:sym typeface="Have Heart One"/>
                </a:rPr>
                <a:t>Challenge 2</a:t>
              </a:r>
              <a:endParaRPr lang="en-US" sz="2400">
                <a:solidFill>
                  <a:srgbClr val="FF4930"/>
                </a:solidFill>
                <a:latin typeface="Have Heart One"/>
                <a:ea typeface="Have Heart One"/>
                <a:cs typeface="Have Heart One"/>
              </a:endParaRPr>
            </a:p>
          </p:txBody>
        </p:sp>
        <p:sp>
          <p:nvSpPr>
            <p:cNvPr id="46" name="TextBox 46"/>
            <p:cNvSpPr txBox="1"/>
            <p:nvPr/>
          </p:nvSpPr>
          <p:spPr>
            <a:xfrm>
              <a:off x="399230" y="984824"/>
              <a:ext cx="2718296" cy="446788"/>
            </a:xfrm>
            <a:prstGeom prst="rect">
              <a:avLst/>
            </a:prstGeom>
          </p:spPr>
          <p:txBody>
            <a:bodyPr lIns="0" tIns="0" rIns="0" bIns="0" rtlCol="0" anchor="t">
              <a:spAutoFit/>
            </a:bodyPr>
            <a:lstStyle/>
            <a:p>
              <a:pPr algn="ctr" defTabSz="609630">
                <a:lnSpc>
                  <a:spcPts val="1913"/>
                </a:lnSpc>
              </a:pPr>
              <a:endParaRPr sz="1200">
                <a:solidFill>
                  <a:prstClr val="black"/>
                </a:solidFill>
                <a:latin typeface="Calibri"/>
              </a:endParaRPr>
            </a:p>
          </p:txBody>
        </p:sp>
      </p:grpSp>
      <p:sp>
        <p:nvSpPr>
          <p:cNvPr id="47" name="TextBox 47"/>
          <p:cNvSpPr txBox="1"/>
          <p:nvPr/>
        </p:nvSpPr>
        <p:spPr>
          <a:xfrm>
            <a:off x="3691489" y="5671820"/>
            <a:ext cx="3057011" cy="1025922"/>
          </a:xfrm>
          <a:prstGeom prst="rect">
            <a:avLst/>
          </a:prstGeom>
        </p:spPr>
        <p:txBody>
          <a:bodyPr lIns="0" tIns="0" rIns="0" bIns="0" rtlCol="0" anchor="t">
            <a:spAutoFit/>
          </a:bodyPr>
          <a:lstStyle/>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Write a short reflection or poem (6–10 lines) on the theme of memory, peace, or someone who inspires you.</a:t>
            </a: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 Example prompts:</a:t>
            </a: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“If I could thank one person from the past…”</a:t>
            </a: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 “How my culture remembers…”</a:t>
            </a: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 “What poppies, marigolds, and chrysanthemums mean to me…”</a:t>
            </a:r>
          </a:p>
        </p:txBody>
      </p:sp>
      <p:sp>
        <p:nvSpPr>
          <p:cNvPr id="48" name="TextBox 48"/>
          <p:cNvSpPr txBox="1"/>
          <p:nvPr/>
        </p:nvSpPr>
        <p:spPr>
          <a:xfrm>
            <a:off x="6748501" y="5613508"/>
            <a:ext cx="3663619" cy="1154162"/>
          </a:xfrm>
          <a:prstGeom prst="rect">
            <a:avLst/>
          </a:prstGeom>
        </p:spPr>
        <p:txBody>
          <a:bodyPr lIns="0" tIns="0" rIns="0" bIns="0" rtlCol="0" anchor="t">
            <a:spAutoFit/>
          </a:bodyPr>
          <a:lstStyle/>
          <a:p>
            <a:pPr defTabSz="609630">
              <a:lnSpc>
                <a:spcPts val="1020"/>
              </a:lnSpc>
              <a:spcBef>
                <a:spcPct val="0"/>
              </a:spcBef>
            </a:pPr>
            <a:r>
              <a:rPr lang="en-US" sz="1000" b="1" u="sng" spc="29">
                <a:solidFill>
                  <a:srgbClr val="101010"/>
                </a:solidFill>
                <a:latin typeface="Canva Sans Bold"/>
                <a:ea typeface="Canva Sans Bold"/>
                <a:cs typeface="Canva Sans Bold"/>
                <a:sym typeface="Canva Sans Bold"/>
              </a:rPr>
              <a:t>📩 Submission Info </a:t>
            </a:r>
          </a:p>
          <a:p>
            <a:pPr defTabSz="609630">
              <a:lnSpc>
                <a:spcPts val="1020"/>
              </a:lnSpc>
              <a:spcBef>
                <a:spcPct val="0"/>
              </a:spcBef>
            </a:pPr>
            <a:endParaRPr lang="en-US" sz="1000" b="1" u="sng" spc="29">
              <a:solidFill>
                <a:srgbClr val="101010"/>
              </a:solidFill>
              <a:latin typeface="Canva Sans Bold"/>
              <a:ea typeface="Canva Sans Bold"/>
              <a:cs typeface="Canva Sans Bold"/>
              <a:sym typeface="Canva Sans Bold"/>
            </a:endParaRP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 📍 Email or give your work to Mrs Aslan-Isted in B35.</a:t>
            </a:r>
          </a:p>
          <a:p>
            <a:pPr defTabSz="609630">
              <a:lnSpc>
                <a:spcPts val="1020"/>
              </a:lnSpc>
              <a:spcBef>
                <a:spcPct val="0"/>
              </a:spcBef>
            </a:pPr>
            <a:endParaRPr lang="en-US" sz="1000" b="1" spc="29">
              <a:solidFill>
                <a:srgbClr val="101010"/>
              </a:solidFill>
              <a:latin typeface="Canva Sans Bold"/>
              <a:ea typeface="Canva Sans Bold"/>
              <a:cs typeface="Canva Sans Bold"/>
              <a:sym typeface="Canva Sans Bold"/>
            </a:endParaRP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 👥 Individual or group entries (max 3 per group).</a:t>
            </a:r>
          </a:p>
          <a:p>
            <a:pPr defTabSz="609630">
              <a:lnSpc>
                <a:spcPts val="1020"/>
              </a:lnSpc>
              <a:spcBef>
                <a:spcPct val="0"/>
              </a:spcBef>
            </a:pPr>
            <a:endParaRPr lang="en-US" sz="1000" b="1" spc="29">
              <a:solidFill>
                <a:srgbClr val="101010"/>
              </a:solidFill>
              <a:latin typeface="Canva Sans Bold"/>
              <a:ea typeface="Canva Sans Bold"/>
              <a:cs typeface="Canva Sans Bold"/>
              <a:sym typeface="Canva Sans Bold"/>
            </a:endParaRPr>
          </a:p>
          <a:p>
            <a:pPr defTabSz="609630">
              <a:lnSpc>
                <a:spcPts val="1020"/>
              </a:lnSpc>
              <a:spcBef>
                <a:spcPct val="0"/>
              </a:spcBef>
            </a:pPr>
            <a:r>
              <a:rPr lang="en-US" sz="1000" b="1" spc="29">
                <a:solidFill>
                  <a:srgbClr val="101010"/>
                </a:solidFill>
                <a:latin typeface="Canva Sans Bold"/>
                <a:ea typeface="Canva Sans Bold"/>
                <a:cs typeface="Canva Sans Bold"/>
                <a:sym typeface="Canva Sans Bold"/>
              </a:rPr>
              <a:t> 🏅 Winning works will be displayed on NKS Facebook page and students will get a Level 2 Achievement point.</a:t>
            </a:r>
          </a:p>
          <a:p>
            <a:pPr defTabSz="609630">
              <a:lnSpc>
                <a:spcPts val="1020"/>
              </a:lnSpc>
              <a:spcBef>
                <a:spcPct val="0"/>
              </a:spcBef>
            </a:pPr>
            <a:endParaRPr lang="en-US" sz="1000" b="1" spc="29">
              <a:solidFill>
                <a:srgbClr val="101010"/>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3E7BE72798A14B9B97AA388DB5096F" ma:contentTypeVersion="3" ma:contentTypeDescription="Create a new document." ma:contentTypeScope="" ma:versionID="f829ff619e9ae15a1b8896e71b90b0b5">
  <xsd:schema xmlns:xsd="http://www.w3.org/2001/XMLSchema" xmlns:xs="http://www.w3.org/2001/XMLSchema" xmlns:p="http://schemas.microsoft.com/office/2006/metadata/properties" xmlns:ns2="7cdf4257-90c5-4c5f-b6d8-107013f234ab" targetNamespace="http://schemas.microsoft.com/office/2006/metadata/properties" ma:root="true" ma:fieldsID="e88b8958e5ae9cd722d58d0cf5276001" ns2:_="">
    <xsd:import namespace="7cdf4257-90c5-4c5f-b6d8-107013f234a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f4257-90c5-4c5f-b6d8-107013f23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A1D91-0415-48FE-8BB5-E2FBCF30BFAF}">
  <ds:schemaRefs>
    <ds:schemaRef ds:uri="http://schemas.microsoft.com/sharepoint/v3/contenttype/forms"/>
  </ds:schemaRefs>
</ds:datastoreItem>
</file>

<file path=customXml/itemProps2.xml><?xml version="1.0" encoding="utf-8"?>
<ds:datastoreItem xmlns:ds="http://schemas.openxmlformats.org/officeDocument/2006/customXml" ds:itemID="{191B78F8-08FE-4C8D-8C04-7B2E2C565E99}">
  <ds:schemaRefs>
    <ds:schemaRef ds:uri="http://schemas.microsoft.com/office/infopath/2007/PartnerControls"/>
    <ds:schemaRef ds:uri="http://schemas.microsoft.com/office/2006/documentManagement/types"/>
    <ds:schemaRef ds:uri="7cdf4257-90c5-4c5f-b6d8-107013f234ab"/>
    <ds:schemaRef ds:uri="http://purl.org/dc/term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2269415-6806-41BE-9424-456C5791FAB0}">
  <ds:schemaRefs>
    <ds:schemaRef ds:uri="7cdf4257-90c5-4c5f-b6d8-107013f234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780</Words>
  <Application>Microsoft Office PowerPoint</Application>
  <PresentationFormat>Widescreen</PresentationFormat>
  <Paragraphs>75</Paragraphs>
  <Slides>12</Slides>
  <Notes>2</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12</vt:i4>
      </vt:variant>
    </vt:vector>
  </HeadingPairs>
  <TitlesOfParts>
    <vt:vector size="28" baseType="lpstr">
      <vt:lpstr>ADLaM Display</vt:lpstr>
      <vt:lpstr>Aptos</vt:lpstr>
      <vt:lpstr>Aptos Display</vt:lpstr>
      <vt:lpstr>Arial</vt:lpstr>
      <vt:lpstr>Calibri</vt:lpstr>
      <vt:lpstr>Calibri Light</vt:lpstr>
      <vt:lpstr>Canva Sans Bold</vt:lpstr>
      <vt:lpstr>Cardo Bold</vt:lpstr>
      <vt:lpstr>Furius</vt:lpstr>
      <vt:lpstr>Have Heart One</vt:lpstr>
      <vt:lpstr>ITC Motter Corpus Regular</vt:lpstr>
      <vt:lpstr>Yellowtail</vt:lpstr>
      <vt:lpstr>Office Theme</vt:lpstr>
      <vt:lpstr>1_office theme</vt:lpstr>
      <vt:lpstr>2_Office Theme</vt:lpstr>
      <vt:lpstr>3_Office Theme</vt:lpstr>
      <vt:lpstr>PowerPoint Presentation</vt:lpstr>
      <vt:lpstr>“If my mind can conceive it, if my heart can believe it – then I can achieve it.” (Muhammad Ali)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R Hoyte</dc:creator>
  <cp:lastModifiedBy>Mr J Tarchalski</cp:lastModifiedBy>
  <cp:revision>2</cp:revision>
  <dcterms:created xsi:type="dcterms:W3CDTF">2025-10-27T10:51:21Z</dcterms:created>
  <dcterms:modified xsi:type="dcterms:W3CDTF">2025-11-05T09:06:25Z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0x010100C83E7BE72798A14B9B97AA388DB5096F</vt:lpwstr>
  </property>
</Properties>
</file>